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embeddedFontLst>
    <p:embeddedFont>
      <p:font typeface="Coming Soon" panose="02000000000000000000" pitchFamily="2" charset="0"/>
      <p:regular r:id="rId28"/>
    </p:embeddedFont>
    <p:embeddedFont>
      <p:font typeface="Handlee" panose="02000000000000000000" pitchFamily="2" charset="77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FDB8718-7B81-4093-B7E3-E3FAC1B12CF9}">
  <a:tblStyle styleId="{8FDB8718-7B81-4093-B7E3-E3FAC1B12C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113fcb69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113fcb69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February 28,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0f725cfb40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0f725cfb40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 Shivaratri (India)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b7cdfa4cd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b7cdfa4cd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96b1dd37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b96b1dd378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13912b2e9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13912b2e9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6,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Ghana Independence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c96e7316c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bc96e7316c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7,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96b1dd37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96b1dd37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96b1dd378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96b1dd378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adbda336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adbda336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13912b2e9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13912b2e9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13912b2e9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13912b2e9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March 14,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759dbc3a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c759dbc3a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13912b2e9c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13912b2e9c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16,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Purim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c759dbc3a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c759dbc3a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St. Patrick’s Day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cab26a4c9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cab26a4c9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Holi (India)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c913b35a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c913b35ab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Persian New Year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bc96e7316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bc96e7316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13912b2e9c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13912b2e9c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23,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Pakistan Day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bc96e7316c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bc96e7316c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13912b2e9c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13912b2e9c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25,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Greek Independence Day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c113fcb69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c113fcb69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28, 2022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c113fcb69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c113fcb69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c113fcb69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c113fcb69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c40d9444c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c40d9444c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c759dbc3a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c759dbc3a0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607" y="410732"/>
            <a:ext cx="5835475" cy="43220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6344475" y="332400"/>
            <a:ext cx="2439000" cy="1175400"/>
          </a:xfrm>
          <a:prstGeom prst="wedgeEllipseCallout">
            <a:avLst>
              <a:gd name="adj1" fmla="val -45102"/>
              <a:gd name="adj2" fmla="val 4924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If this graph could talk what would it say?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6344475" y="2977025"/>
            <a:ext cx="2556050" cy="1175400"/>
          </a:xfrm>
          <a:prstGeom prst="wedgeEllipseCallout">
            <a:avLst>
              <a:gd name="adj1" fmla="val -56973"/>
              <a:gd name="adj2" fmla="val -18606"/>
            </a:avLst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FFFFFF"/>
                </a:solidFill>
              </a:rPr>
              <a:t>What questions do you have about this data?</a:t>
            </a:r>
            <a:endParaRPr sz="1700" dirty="0">
              <a:solidFill>
                <a:srgbClr val="FFFFFF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2.MD.D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8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783F04"/>
                </a:solidFill>
                <a:highlight>
                  <a:srgbClr val="FFFFFF"/>
                </a:highlight>
              </a:rPr>
              <a:t>Happy Maha Shivaratri</a:t>
            </a:r>
            <a:endParaRPr>
              <a:solidFill>
                <a:srgbClr val="783F04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172650" y="1144250"/>
            <a:ext cx="3944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83F04"/>
                </a:solidFill>
              </a:rPr>
              <a:t>How many kaju katli do we see on the plate?</a:t>
            </a:r>
            <a:endParaRPr sz="23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83F04"/>
                </a:solidFill>
              </a:rPr>
              <a:t>How can we count them?</a:t>
            </a:r>
            <a:endParaRPr sz="23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83F04"/>
                </a:solidFill>
              </a:rPr>
              <a:t>How can we use “groups of” to help us solve this?</a:t>
            </a:r>
            <a:endParaRPr sz="23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783F04"/>
                </a:solidFill>
              </a:rPr>
              <a:t>Write an expression to match your thinking?</a:t>
            </a:r>
            <a:endParaRPr sz="2300">
              <a:solidFill>
                <a:srgbClr val="783F04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4325" y="378475"/>
            <a:ext cx="4477975" cy="44779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2.OA.C3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331475"/>
            <a:ext cx="1311300" cy="42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600" b="1">
                <a:solidFill>
                  <a:srgbClr val="A61C00"/>
                </a:solidFill>
              </a:rPr>
              <a:t>Would you rather have ...</a:t>
            </a:r>
            <a:endParaRPr sz="2600" b="1">
              <a:solidFill>
                <a:srgbClr val="A61C00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4675" y="213375"/>
            <a:ext cx="7236425" cy="45986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2.MD.C7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6517500" y="438125"/>
            <a:ext cx="2314800" cy="41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How many kiss cookies are here?</a:t>
            </a: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How can we use ARRAYS to figure it out?</a:t>
            </a:r>
            <a:endParaRPr sz="2900" b="1">
              <a:solidFill>
                <a:srgbClr val="990000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212700" cy="46595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2.OA.C4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257500"/>
            <a:ext cx="666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It’s Ghana National Day!</a:t>
            </a:r>
            <a:endParaRPr sz="2900" b="1">
              <a:solidFill>
                <a:srgbClr val="38761D"/>
              </a:solidFill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7117025" y="927100"/>
            <a:ext cx="1920000" cy="36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990000"/>
                </a:solidFill>
                <a:highlight>
                  <a:srgbClr val="FFFFFF"/>
                </a:highlight>
              </a:rPr>
              <a:t>The celebration commemorate Ghana’s independence from the United Kingdom in 1957.</a:t>
            </a:r>
            <a:endParaRPr sz="1700" i="1">
              <a:solidFill>
                <a:srgbClr val="99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00"/>
                </a:solidFill>
                <a:highlight>
                  <a:srgbClr val="FFFFFF"/>
                </a:highlight>
              </a:rPr>
              <a:t>How long ago was that?</a:t>
            </a:r>
            <a:endParaRPr sz="1700">
              <a:solidFill>
                <a:srgbClr val="99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990000"/>
                </a:solidFill>
                <a:highlight>
                  <a:srgbClr val="FFFFFF"/>
                </a:highlight>
              </a:rPr>
              <a:t>How can we use mental math to figure it out?</a:t>
            </a:r>
            <a:endParaRPr sz="1700">
              <a:solidFill>
                <a:srgbClr val="990000"/>
              </a:solidFill>
              <a:highlight>
                <a:srgbClr val="FFFFFF"/>
              </a:highlight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27100"/>
            <a:ext cx="6667500" cy="38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8400" y="4053025"/>
            <a:ext cx="9127200" cy="10905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FFFF"/>
                </a:solidFill>
              </a:rPr>
              <a:t>Would you rather have ONE HUGE snowstorm, </a:t>
            </a:r>
            <a:endParaRPr sz="2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FFFF"/>
                </a:solidFill>
              </a:rPr>
              <a:t>or one inch of snow EVERY DAY for a month?</a:t>
            </a:r>
            <a:endParaRPr sz="2900" b="1">
              <a:solidFill>
                <a:srgbClr val="FFFFFF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8345700" y="3714325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2.MD.C7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212650" y="176650"/>
            <a:ext cx="5589900" cy="975900"/>
          </a:xfrm>
          <a:prstGeom prst="rect">
            <a:avLst/>
          </a:prstGeom>
          <a:solidFill>
            <a:srgbClr val="6FA8DC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Would you rather have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8 small bags of chips or 1 large bag?</a:t>
            </a:r>
            <a:endParaRPr sz="2300" b="1">
              <a:solidFill>
                <a:srgbClr val="FFFFFF"/>
              </a:solidFill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628" y="1152475"/>
            <a:ext cx="5589949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2586" y="0"/>
            <a:ext cx="314482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2.SMP.3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5871450" y="347525"/>
            <a:ext cx="2960700" cy="42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Is the number of gloves odd or even? 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How do you know?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Is the number of FINGERS on the gloves odd or even?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How do you know?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How can you count them? </a:t>
            </a:r>
            <a:endParaRPr sz="1900" b="1">
              <a:solidFill>
                <a:srgbClr val="351C75"/>
              </a:solidFill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675" y="36138"/>
            <a:ext cx="5071226" cy="507122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8354100" y="4804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Which one doesn’t belong?</a:t>
            </a:r>
            <a:endParaRPr sz="2900" b="1">
              <a:solidFill>
                <a:srgbClr val="674EA7"/>
              </a:solidFill>
            </a:endParaRPr>
          </a:p>
        </p:txBody>
      </p:sp>
      <p:graphicFrame>
        <p:nvGraphicFramePr>
          <p:cNvPr id="118" name="Google Shape;118;p21"/>
          <p:cNvGraphicFramePr/>
          <p:nvPr/>
        </p:nvGraphicFramePr>
        <p:xfrm>
          <a:off x="952500" y="1600600"/>
          <a:ext cx="7239000" cy="2632250"/>
        </p:xfrm>
        <a:graphic>
          <a:graphicData uri="http://schemas.openxmlformats.org/drawingml/2006/table">
            <a:tbl>
              <a:tblPr>
                <a:noFill/>
                <a:tableStyleId>{8FDB8718-7B81-4093-B7E3-E3FAC1B12CF9}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6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 b="1">
                          <a:solidFill>
                            <a:srgbClr val="99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555</a:t>
                      </a:r>
                      <a:endParaRPr sz="6700" b="1">
                        <a:solidFill>
                          <a:srgbClr val="990000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 b="1">
                          <a:solidFill>
                            <a:srgbClr val="0000FF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23</a:t>
                      </a:r>
                      <a:endParaRPr sz="6700" b="1">
                        <a:solidFill>
                          <a:srgbClr val="0000FF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6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 b="1">
                          <a:solidFill>
                            <a:srgbClr val="38761D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741</a:t>
                      </a:r>
                      <a:endParaRPr sz="6700" b="1">
                        <a:solidFill>
                          <a:srgbClr val="38761D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 b="1">
                          <a:solidFill>
                            <a:srgbClr val="CC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648</a:t>
                      </a:r>
                      <a:endParaRPr sz="6700" b="1">
                        <a:solidFill>
                          <a:srgbClr val="CC0000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9" name="Google Shape;119;p21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2.NBT.A1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6447300" y="357750"/>
            <a:ext cx="2464500" cy="421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If the flagpole outside of the Municipal Building in Hyde Park is 20’ tall, estimate the height of the building.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What else can we estimate in this picture?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61714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8354100" y="4804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7563675" y="600275"/>
            <a:ext cx="1398900" cy="40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274E13"/>
                </a:solidFill>
              </a:rPr>
              <a:t>Happy Pi Day!</a:t>
            </a:r>
            <a:endParaRPr sz="26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600">
                <a:solidFill>
                  <a:srgbClr val="274E13"/>
                </a:solidFill>
              </a:rPr>
              <a:t>Which one doesn’t belong?</a:t>
            </a:r>
            <a:endParaRPr sz="2600">
              <a:solidFill>
                <a:srgbClr val="274E13"/>
              </a:solidFill>
            </a:endParaRPr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025" y="373175"/>
            <a:ext cx="7298350" cy="455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/>
        </p:nvSpPr>
        <p:spPr>
          <a:xfrm>
            <a:off x="8535600" y="4804800"/>
            <a:ext cx="60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2.G.A3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How many shamrocks do you see? Let’s estimate!</a:t>
            </a:r>
            <a:endParaRPr>
              <a:solidFill>
                <a:srgbClr val="38761D"/>
              </a:solidFill>
            </a:endParaRPr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450" y="1506700"/>
            <a:ext cx="7505000" cy="338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0" y="4785875"/>
            <a:ext cx="799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2.NBT.A2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>
            <a:spLocks noGrp="1"/>
          </p:cNvSpPr>
          <p:nvPr>
            <p:ph type="title"/>
          </p:nvPr>
        </p:nvSpPr>
        <p:spPr>
          <a:xfrm>
            <a:off x="169725" y="111500"/>
            <a:ext cx="2286000" cy="5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CC4125"/>
                </a:solidFill>
              </a:rPr>
              <a:t>Happy Purim!</a:t>
            </a:r>
            <a:endParaRPr sz="2500" b="1">
              <a:solidFill>
                <a:srgbClr val="CC4125"/>
              </a:solidFill>
            </a:endParaRPr>
          </a:p>
        </p:txBody>
      </p:sp>
      <p:pic>
        <p:nvPicPr>
          <p:cNvPr id="146" name="Google Shape;14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7675" y="111500"/>
            <a:ext cx="6560676" cy="4920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5"/>
          <p:cNvSpPr txBox="1"/>
          <p:nvPr/>
        </p:nvSpPr>
        <p:spPr>
          <a:xfrm>
            <a:off x="98300" y="2250900"/>
            <a:ext cx="2357400" cy="27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C4125"/>
                </a:solidFill>
              </a:rPr>
              <a:t>This is the time we put these hamantaschen in the oven.</a:t>
            </a:r>
            <a:endParaRPr sz="15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C4125"/>
                </a:solidFill>
              </a:rPr>
              <a:t>They bake for 15 minutes.</a:t>
            </a:r>
            <a:endParaRPr sz="15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C4125"/>
                </a:solidFill>
              </a:rPr>
              <a:t>Then we put another tray of them in the oven!</a:t>
            </a:r>
            <a:endParaRPr sz="15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C4125"/>
                </a:solidFill>
              </a:rPr>
              <a:t>When will they be done?</a:t>
            </a:r>
            <a:endParaRPr sz="1500">
              <a:solidFill>
                <a:srgbClr val="CC4125"/>
              </a:solidFill>
            </a:endParaRPr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738" y="722325"/>
            <a:ext cx="1491975" cy="148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8298450" y="46933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2.MD.C7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133200" y="368150"/>
            <a:ext cx="8877600" cy="7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How can we count these cupcakes without actually COUNTING?</a:t>
            </a:r>
            <a:endParaRPr sz="2200" b="1"/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4825" y="1191175"/>
            <a:ext cx="5832642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/>
        </p:nvSpPr>
        <p:spPr>
          <a:xfrm>
            <a:off x="0" y="4785875"/>
            <a:ext cx="768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2.OA.C3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body" idx="1"/>
          </p:nvPr>
        </p:nvSpPr>
        <p:spPr>
          <a:xfrm>
            <a:off x="6994725" y="232800"/>
            <a:ext cx="1837500" cy="45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00FF"/>
                </a:solidFill>
              </a:rPr>
              <a:t>Happy Holi A Festival of Colors!</a:t>
            </a:r>
            <a:endParaRPr sz="230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How many different number sentences can you create to represent the color pots?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7649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0" y="4804800"/>
            <a:ext cx="898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2.OA.A2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body" idx="1"/>
          </p:nvPr>
        </p:nvSpPr>
        <p:spPr>
          <a:xfrm>
            <a:off x="4495975" y="342075"/>
            <a:ext cx="4461900" cy="44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0000"/>
                </a:solidFill>
              </a:rPr>
              <a:t>Happy Persian New Year Spring Equinox</a:t>
            </a:r>
            <a:endParaRPr sz="2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/>
              <a:t>How many yummy cookies do you think are here? Estimate!</a:t>
            </a:r>
            <a:endParaRPr sz="230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/>
              <a:t>How many different number sentences can you write to match this photo of Fresh Figs and Pistachio Fig Coins?</a:t>
            </a:r>
            <a:endParaRPr sz="2300"/>
          </a:p>
        </p:txBody>
      </p:sp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43860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8"/>
          <p:cNvSpPr txBox="1"/>
          <p:nvPr/>
        </p:nvSpPr>
        <p:spPr>
          <a:xfrm>
            <a:off x="8403425" y="4804800"/>
            <a:ext cx="740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>
            <a:spLocks noGrp="1"/>
          </p:cNvSpPr>
          <p:nvPr>
            <p:ph type="subTitle" idx="1"/>
          </p:nvPr>
        </p:nvSpPr>
        <p:spPr>
          <a:xfrm>
            <a:off x="6567325" y="319100"/>
            <a:ext cx="2265000" cy="43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/>
              <a:t>Winter Ducks!</a:t>
            </a:r>
            <a:endParaRPr sz="25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274E13"/>
                </a:solidFill>
              </a:rPr>
              <a:t>How many are here?</a:t>
            </a:r>
            <a:endParaRPr sz="25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i="1">
                <a:solidFill>
                  <a:srgbClr val="274E13"/>
                </a:solidFill>
              </a:rPr>
              <a:t>Estimate</a:t>
            </a:r>
            <a:endParaRPr sz="2500" b="1" i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0C343D"/>
                </a:solidFill>
              </a:rPr>
              <a:t>How many would be left if half of them flew away?</a:t>
            </a:r>
            <a:endParaRPr sz="25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6" name="Google Shape;1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400" y="277776"/>
            <a:ext cx="6209250" cy="435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9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>
            <a:spLocks noGrp="1"/>
          </p:cNvSpPr>
          <p:nvPr>
            <p:ph type="ctrTitle"/>
          </p:nvPr>
        </p:nvSpPr>
        <p:spPr>
          <a:xfrm>
            <a:off x="311700" y="884975"/>
            <a:ext cx="23745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Happy Pakistan Day!</a:t>
            </a:r>
            <a:endParaRPr sz="2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</p:txBody>
      </p:sp>
      <p:sp>
        <p:nvSpPr>
          <p:cNvPr id="183" name="Google Shape;183;p30"/>
          <p:cNvSpPr txBox="1">
            <a:spLocks noGrp="1"/>
          </p:cNvSpPr>
          <p:nvPr>
            <p:ph type="subTitle" idx="1"/>
          </p:nvPr>
        </p:nvSpPr>
        <p:spPr>
          <a:xfrm>
            <a:off x="143800" y="1903450"/>
            <a:ext cx="2430600" cy="22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8761D"/>
                </a:solidFill>
              </a:rPr>
              <a:t>This an 8”square plate.</a:t>
            </a:r>
            <a:endParaRPr sz="24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8761D"/>
                </a:solidFill>
              </a:rPr>
              <a:t>Estimate the lengths of these kulfi treats</a:t>
            </a:r>
            <a:endParaRPr sz="2400" b="1">
              <a:solidFill>
                <a:srgbClr val="38761D"/>
              </a:solidFill>
            </a:endParaRPr>
          </a:p>
        </p:txBody>
      </p:sp>
      <p:pic>
        <p:nvPicPr>
          <p:cNvPr id="184" name="Google Shape;18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4048" y="0"/>
            <a:ext cx="636995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0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37500"/>
            <a:ext cx="7667625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1"/>
          <p:cNvSpPr/>
          <p:nvPr/>
        </p:nvSpPr>
        <p:spPr>
          <a:xfrm>
            <a:off x="7016125" y="1896650"/>
            <a:ext cx="1979700" cy="1445100"/>
          </a:xfrm>
          <a:prstGeom prst="wedgeEllipseCallout">
            <a:avLst>
              <a:gd name="adj1" fmla="val -53371"/>
              <a:gd name="adj2" fmla="val -24569"/>
            </a:avLst>
          </a:prstGeom>
          <a:solidFill>
            <a:srgbClr val="DD7E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What’s a good name for this graph be?</a:t>
            </a:r>
            <a:endParaRPr sz="1700" b="1"/>
          </a:p>
        </p:txBody>
      </p:sp>
      <p:sp>
        <p:nvSpPr>
          <p:cNvPr id="192" name="Google Shape;192;p31"/>
          <p:cNvSpPr/>
          <p:nvPr/>
        </p:nvSpPr>
        <p:spPr>
          <a:xfrm>
            <a:off x="5829550" y="79025"/>
            <a:ext cx="2562900" cy="11439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DD7E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If this graph could talk, what would it say?</a:t>
            </a:r>
            <a:endParaRPr sz="1700" b="1"/>
          </a:p>
        </p:txBody>
      </p:sp>
      <p:sp>
        <p:nvSpPr>
          <p:cNvPr id="193" name="Google Shape;193;p31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2.MD.D10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2"/>
          <p:cNvSpPr txBox="1">
            <a:spLocks noGrp="1"/>
          </p:cNvSpPr>
          <p:nvPr>
            <p:ph type="ctrTitle"/>
          </p:nvPr>
        </p:nvSpPr>
        <p:spPr>
          <a:xfrm>
            <a:off x="82125" y="151400"/>
            <a:ext cx="6629400" cy="47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Happy Greek Independence Day!</a:t>
            </a:r>
            <a:endParaRPr sz="2300" b="1">
              <a:solidFill>
                <a:srgbClr val="1C4587"/>
              </a:solidFill>
            </a:endParaRPr>
          </a:p>
        </p:txBody>
      </p:sp>
      <p:sp>
        <p:nvSpPr>
          <p:cNvPr id="199" name="Google Shape;199;p32"/>
          <p:cNvSpPr txBox="1">
            <a:spLocks noGrp="1"/>
          </p:cNvSpPr>
          <p:nvPr>
            <p:ph type="subTitle" idx="1"/>
          </p:nvPr>
        </p:nvSpPr>
        <p:spPr>
          <a:xfrm>
            <a:off x="6838450" y="744575"/>
            <a:ext cx="2160000" cy="28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C4587"/>
                </a:solidFill>
              </a:rPr>
              <a:t>Greece was declared an independent state in 1830. In </a:t>
            </a:r>
            <a:r>
              <a:rPr lang="en" sz="2300" b="1">
                <a:solidFill>
                  <a:srgbClr val="1C4587"/>
                </a:solidFill>
              </a:rPr>
              <a:t>1832</a:t>
            </a:r>
            <a:r>
              <a:rPr lang="en" sz="2300">
                <a:solidFill>
                  <a:srgbClr val="1C4587"/>
                </a:solidFill>
              </a:rPr>
              <a:t> the final borders of Greece were established.</a:t>
            </a: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C4587"/>
                </a:solidFill>
              </a:rPr>
              <a:t>How long ago was </a:t>
            </a:r>
            <a:r>
              <a:rPr lang="en" sz="2300" b="1">
                <a:solidFill>
                  <a:srgbClr val="1C4587"/>
                </a:solidFill>
              </a:rPr>
              <a:t>1832</a:t>
            </a:r>
            <a:r>
              <a:rPr lang="en" sz="2300">
                <a:solidFill>
                  <a:srgbClr val="1C4587"/>
                </a:solidFill>
              </a:rPr>
              <a:t>?</a:t>
            </a:r>
            <a:endParaRPr sz="2300">
              <a:solidFill>
                <a:srgbClr val="1C4587"/>
              </a:solidFill>
            </a:endParaRPr>
          </a:p>
        </p:txBody>
      </p:sp>
      <p:pic>
        <p:nvPicPr>
          <p:cNvPr id="200" name="Google Shape;20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25" y="744563"/>
            <a:ext cx="6629400" cy="4352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2"/>
          <p:cNvSpPr txBox="1"/>
          <p:nvPr/>
        </p:nvSpPr>
        <p:spPr>
          <a:xfrm>
            <a:off x="8354100" y="4804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 txBox="1">
            <a:spLocks noGrp="1"/>
          </p:cNvSpPr>
          <p:nvPr>
            <p:ph type="subTitle" idx="1"/>
          </p:nvPr>
        </p:nvSpPr>
        <p:spPr>
          <a:xfrm>
            <a:off x="4097950" y="253375"/>
            <a:ext cx="4734300" cy="3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beaver family that lives in our neighborhood took down these 3 small trees in one day.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trees will they be able to cut down in a week?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a month?</a:t>
            </a:r>
            <a:endParaRPr/>
          </a:p>
        </p:txBody>
      </p:sp>
      <p:pic>
        <p:nvPicPr>
          <p:cNvPr id="207" name="Google Shape;20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8402" y="3626875"/>
            <a:ext cx="2309451" cy="1445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3"/>
          <p:cNvSpPr txBox="1"/>
          <p:nvPr/>
        </p:nvSpPr>
        <p:spPr>
          <a:xfrm>
            <a:off x="3857625" y="4804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4"/>
          <p:cNvSpPr txBox="1">
            <a:spLocks noGrp="1"/>
          </p:cNvSpPr>
          <p:nvPr>
            <p:ph type="title"/>
          </p:nvPr>
        </p:nvSpPr>
        <p:spPr>
          <a:xfrm>
            <a:off x="311700" y="304825"/>
            <a:ext cx="85206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C78D8"/>
                </a:solidFill>
              </a:rPr>
              <a:t>Which one doesn’t belong?</a:t>
            </a:r>
            <a:endParaRPr sz="2900" b="1">
              <a:solidFill>
                <a:srgbClr val="3C78D8"/>
              </a:solidFill>
            </a:endParaRPr>
          </a:p>
        </p:txBody>
      </p:sp>
      <p:graphicFrame>
        <p:nvGraphicFramePr>
          <p:cNvPr id="215" name="Google Shape;215;p34"/>
          <p:cNvGraphicFramePr/>
          <p:nvPr/>
        </p:nvGraphicFramePr>
        <p:xfrm>
          <a:off x="311700" y="1214135"/>
          <a:ext cx="8520600" cy="3579925"/>
        </p:xfrm>
        <a:graphic>
          <a:graphicData uri="http://schemas.openxmlformats.org/drawingml/2006/table">
            <a:tbl>
              <a:tblPr>
                <a:noFill/>
                <a:tableStyleId>{8FDB8718-7B81-4093-B7E3-E3FAC1B12CF9}</a:tableStyleId>
              </a:tblPr>
              <a:tblGrid>
                <a:gridCol w="426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4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4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6" name="Google Shape;21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7300" y="1322300"/>
            <a:ext cx="242850" cy="16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2250" y="1322300"/>
            <a:ext cx="242850" cy="16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8350" y="1274775"/>
            <a:ext cx="1723750" cy="172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1200" y="3156452"/>
            <a:ext cx="1821100" cy="77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500" y="3156452"/>
            <a:ext cx="1821100" cy="77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2025" y="3443627"/>
            <a:ext cx="1821100" cy="77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5925" y="3443627"/>
            <a:ext cx="1821100" cy="775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9675" y="3766052"/>
            <a:ext cx="1821100" cy="77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21625" y="3766052"/>
            <a:ext cx="1821100" cy="77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6175" y="1322300"/>
            <a:ext cx="2014875" cy="84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59625" y="1315500"/>
            <a:ext cx="1983015" cy="84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2100" y="2148512"/>
            <a:ext cx="1983015" cy="84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2100" y="3407040"/>
            <a:ext cx="1983025" cy="84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82125" y="3834045"/>
            <a:ext cx="844125" cy="43830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4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5"/>
          <p:cNvSpPr txBox="1">
            <a:spLocks noGrp="1"/>
          </p:cNvSpPr>
          <p:nvPr>
            <p:ph type="title"/>
          </p:nvPr>
        </p:nvSpPr>
        <p:spPr>
          <a:xfrm>
            <a:off x="311700" y="40075"/>
            <a:ext cx="8520600" cy="6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666666"/>
                </a:solidFill>
                <a:latin typeface="Coming Soon"/>
                <a:ea typeface="Coming Soon"/>
                <a:cs typeface="Coming Soon"/>
                <a:sym typeface="Coming Soon"/>
              </a:rPr>
              <a:t>Would you rather...</a:t>
            </a:r>
            <a:endParaRPr sz="3100" b="1">
              <a:solidFill>
                <a:srgbClr val="666666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36" name="Google Shape;23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2575" y="579925"/>
            <a:ext cx="7115749" cy="45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5"/>
          <p:cNvSpPr txBox="1"/>
          <p:nvPr/>
        </p:nvSpPr>
        <p:spPr>
          <a:xfrm>
            <a:off x="3811650" y="4820400"/>
            <a:ext cx="1520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wouldyourathermath.com</a:t>
            </a:r>
            <a:endParaRPr sz="900"/>
          </a:p>
        </p:txBody>
      </p:sp>
      <p:sp>
        <p:nvSpPr>
          <p:cNvPr id="238" name="Google Shape;238;p35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20 + 345  &gt;  20 + 245</a:t>
            </a: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/>
              <a:t>657 - 40  &lt;  657 - 30</a:t>
            </a: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/>
              <a:t>999 + 10  &lt;  999 + 20 </a:t>
            </a:r>
            <a:endParaRPr sz="2900" b="1"/>
          </a:p>
        </p:txBody>
      </p:sp>
      <p:pic>
        <p:nvPicPr>
          <p:cNvPr id="244" name="Google Shape;24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375" y="1198192"/>
            <a:ext cx="3837000" cy="2450632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6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2.NBT.A4</a:t>
            </a:r>
            <a:endParaRPr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7"/>
          <p:cNvSpPr txBox="1">
            <a:spLocks noGrp="1"/>
          </p:cNvSpPr>
          <p:nvPr>
            <p:ph type="title"/>
          </p:nvPr>
        </p:nvSpPr>
        <p:spPr>
          <a:xfrm>
            <a:off x="311700" y="189325"/>
            <a:ext cx="85206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These Tree frogs weigh about 14 grams each.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How much do they weigh together?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251" name="Google Shape;25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200" y="1212200"/>
            <a:ext cx="8305593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7"/>
          <p:cNvSpPr txBox="1"/>
          <p:nvPr/>
        </p:nvSpPr>
        <p:spPr>
          <a:xfrm>
            <a:off x="419200" y="4710075"/>
            <a:ext cx="706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2.MD.B5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736</Words>
  <Application>Microsoft Macintosh PowerPoint</Application>
  <PresentationFormat>On-screen Show (16:9)</PresentationFormat>
  <Paragraphs>128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Coming Soon</vt:lpstr>
      <vt:lpstr>Handlee</vt:lpstr>
      <vt:lpstr>Arial</vt:lpstr>
      <vt:lpstr>Simple Light</vt:lpstr>
      <vt:lpstr>PowerPoint Presentation</vt:lpstr>
      <vt:lpstr>Happy Maha Shivaratri</vt:lpstr>
      <vt:lpstr>PowerPoint Presentation</vt:lpstr>
      <vt:lpstr>PowerPoint Presentation</vt:lpstr>
      <vt:lpstr>It’s Ghana National Day!</vt:lpstr>
      <vt:lpstr>PowerPoint Presentation</vt:lpstr>
      <vt:lpstr>Would you rather have 8 small bags of chips or 1 large bag?</vt:lpstr>
      <vt:lpstr>PowerPoint Presentation</vt:lpstr>
      <vt:lpstr>Which one doesn’t belong?</vt:lpstr>
      <vt:lpstr>PowerPoint Presentation</vt:lpstr>
      <vt:lpstr>PowerPoint Presentation</vt:lpstr>
      <vt:lpstr>How many shamrocks do you see? Let’s estimate!</vt:lpstr>
      <vt:lpstr>Happy Purim!</vt:lpstr>
      <vt:lpstr>How can we count these cupcakes without actually COUNTING?</vt:lpstr>
      <vt:lpstr>PowerPoint Presentation</vt:lpstr>
      <vt:lpstr>PowerPoint Presentation</vt:lpstr>
      <vt:lpstr>PowerPoint Presentation</vt:lpstr>
      <vt:lpstr>Happy Pakistan Day! </vt:lpstr>
      <vt:lpstr>PowerPoint Presentation</vt:lpstr>
      <vt:lpstr>Happy Greek Independence Day!</vt:lpstr>
      <vt:lpstr>PowerPoint Presentation</vt:lpstr>
      <vt:lpstr>Which one doesn’t belong?</vt:lpstr>
      <vt:lpstr>Would you rather...</vt:lpstr>
      <vt:lpstr>PowerPoint Presentation</vt:lpstr>
      <vt:lpstr>These Tree frogs weigh about 14 grams each. How much do they weigh together?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2022-02-22T14:00:36Z</dcterms:modified>
</cp:coreProperties>
</file>