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19"/>
      <p:bold r:id="rId20"/>
      <p:italic r:id="rId21"/>
      <p:boldItalic r:id="rId22"/>
    </p:embeddedFont>
    <p:embeddedFont>
      <p:font typeface="Montserrat" pitchFamily="2" charset="77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geographic.com/history/article/louisiana-purchase-bargain-came-great-human-cost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91e9664a6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91e9664a6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January 31,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91e9664a6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91e9664a6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Chinese New Year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091e9664a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091e9664a6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2,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Groundhog Day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091e9664a6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091e9664a6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91e9664a6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091e9664a6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091e9664a6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091e9664a6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7,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091e9664a6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091e9664a6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091e9664a6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091e9664a6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091e9664a6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091e9664a6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091e9664a6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091e9664a6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091e9664a6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091e9664a6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Monday, February 14, 2022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091e9664a6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091e9664a6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15,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Lantern Festival (China)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091e9664a6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091e9664a6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091e9664a6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091e9664a6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091e9664a6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091e9664a6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 dirty="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PRESIDENTS ON MOUNT RUSHMORE: George Washington, the country’s first president, would represent its birth. Thomas Jefferson, </a:t>
            </a:r>
            <a:r>
              <a:rPr lang="en" sz="1450" u="none" dirty="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who </a:t>
            </a:r>
            <a:r>
              <a:rPr lang="en" sz="1450" u="none" dirty="0">
                <a:solidFill>
                  <a:srgbClr val="333333"/>
                </a:solidFill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nearly doubled the country’s size with his purchase of the Louisiana Territory</a:t>
            </a:r>
            <a:r>
              <a:rPr lang="en" sz="1450" u="none" dirty="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, stood for its westward expansion. Theodore Roosevelt, who had overseen the construction of the Panama Canal, was a symbol of economic growth. And Abraham Lincoln was selected for having fought to preserve the nation in the Civil War.</a:t>
            </a:r>
            <a:endParaRPr u="none" dirty="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body" idx="1"/>
          </p:nvPr>
        </p:nvSpPr>
        <p:spPr>
          <a:xfrm>
            <a:off x="339125" y="1713100"/>
            <a:ext cx="3789600" cy="15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 i="1">
                <a:solidFill>
                  <a:srgbClr val="073763"/>
                </a:solidFill>
              </a:rPr>
              <a:t>This rough map illustrates that the population of India is as high as the next six most populated countries of the world... combined.</a:t>
            </a:r>
            <a:endParaRPr sz="1700" b="1" i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6125" y="0"/>
            <a:ext cx="47736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/>
          <p:nvPr/>
        </p:nvSpPr>
        <p:spPr>
          <a:xfrm>
            <a:off x="514500" y="230625"/>
            <a:ext cx="2675700" cy="1120800"/>
          </a:xfrm>
          <a:prstGeom prst="wedgeEllipseCallout">
            <a:avLst>
              <a:gd name="adj1" fmla="val 66580"/>
              <a:gd name="adj2" fmla="val 25007"/>
            </a:avLst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If this infographic could talk, what would it say?</a:t>
            </a:r>
            <a:endParaRPr sz="1700"/>
          </a:p>
        </p:txBody>
      </p:sp>
      <p:sp>
        <p:nvSpPr>
          <p:cNvPr id="102" name="Google Shape;102;p25"/>
          <p:cNvSpPr/>
          <p:nvPr/>
        </p:nvSpPr>
        <p:spPr>
          <a:xfrm>
            <a:off x="1047825" y="3602350"/>
            <a:ext cx="2187900" cy="1166100"/>
          </a:xfrm>
          <a:prstGeom prst="wedgeEllipseCallout">
            <a:avLst>
              <a:gd name="adj1" fmla="val 72709"/>
              <a:gd name="adj2" fmla="val -17438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 is a good name for this graphic?</a:t>
            </a:r>
            <a:endParaRPr sz="1700"/>
          </a:p>
        </p:txBody>
      </p:sp>
      <p:sp>
        <p:nvSpPr>
          <p:cNvPr id="103" name="Google Shape;103;p25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5.MD.B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>
            <a:spLocks noGrp="1"/>
          </p:cNvSpPr>
          <p:nvPr>
            <p:ph type="title"/>
          </p:nvPr>
        </p:nvSpPr>
        <p:spPr>
          <a:xfrm>
            <a:off x="5172800" y="85475"/>
            <a:ext cx="3853800" cy="9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Happy Chinese New Year! 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It’s the year of the Tiger!</a:t>
            </a:r>
            <a:endParaRPr sz="2300" b="1">
              <a:solidFill>
                <a:srgbClr val="CC0000"/>
              </a:solidFill>
            </a:endParaRPr>
          </a:p>
        </p:txBody>
      </p:sp>
      <p:sp>
        <p:nvSpPr>
          <p:cNvPr id="109" name="Google Shape;109;p26"/>
          <p:cNvSpPr txBox="1">
            <a:spLocks noGrp="1"/>
          </p:cNvSpPr>
          <p:nvPr>
            <p:ph type="body" idx="1"/>
          </p:nvPr>
        </p:nvSpPr>
        <p:spPr>
          <a:xfrm>
            <a:off x="5429250" y="1331050"/>
            <a:ext cx="3402900" cy="32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What do you notice? What do you wonder?</a:t>
            </a:r>
            <a:endParaRPr sz="1900"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/>
              <a:t>The Chinese Zodiac is a 12 year cycle?</a:t>
            </a:r>
            <a:endParaRPr sz="1900"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/>
              <a:t>What year were you born? What animal was that?</a:t>
            </a:r>
            <a:endParaRPr sz="1900" b="1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/>
              <a:t>Mac Jones is also a Tiger! What year was he born?</a:t>
            </a:r>
            <a:endParaRPr sz="1900" b="1"/>
          </a:p>
        </p:txBody>
      </p:sp>
      <p:pic>
        <p:nvPicPr>
          <p:cNvPr id="110" name="Google Shape;11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" y="0"/>
            <a:ext cx="520633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6"/>
          <p:cNvSpPr txBox="1"/>
          <p:nvPr/>
        </p:nvSpPr>
        <p:spPr>
          <a:xfrm>
            <a:off x="0" y="48334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5.NBT.5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6433050" y="151425"/>
            <a:ext cx="2608200" cy="44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  <a:highlight>
                  <a:srgbClr val="FFFFFF"/>
                </a:highlight>
              </a:rPr>
              <a:t>Did you know that an average Groundhog (which is exactly the same as a woodchuck!)                                         weighs between 5 - 13 pounds.  </a:t>
            </a:r>
            <a:endParaRPr sz="17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274E13"/>
                </a:solidFill>
                <a:highlight>
                  <a:srgbClr val="FFFFFF"/>
                </a:highlight>
              </a:rPr>
              <a:t>If this little guy is EXACTLY in between   5 - 13 pounds, how many ounces is that? (There are 16 ounces in a pound)</a:t>
            </a:r>
            <a:endParaRPr sz="1700" b="1">
              <a:solidFill>
                <a:srgbClr val="274E13"/>
              </a:solidFill>
              <a:highlight>
                <a:srgbClr val="FFFFFF"/>
              </a:highlight>
            </a:endParaRPr>
          </a:p>
        </p:txBody>
      </p:sp>
      <p:pic>
        <p:nvPicPr>
          <p:cNvPr id="117" name="Google Shape;11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750" y="151425"/>
            <a:ext cx="6207374" cy="413825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7"/>
          <p:cNvSpPr txBox="1"/>
          <p:nvPr/>
        </p:nvSpPr>
        <p:spPr>
          <a:xfrm>
            <a:off x="65950" y="4289675"/>
            <a:ext cx="6279000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>
                <a:solidFill>
                  <a:schemeClr val="dk1"/>
                </a:solidFill>
                <a:highlight>
                  <a:srgbClr val="FFFFFF"/>
                </a:highlight>
              </a:rPr>
              <a:t>Punxsutawney Phil checks for his shadow at Gobbler’s Knob in Punxsutawney, Pennsylvania each year. Will he see his shadow? Will we have an early Spring?</a:t>
            </a:r>
            <a:endParaRPr sz="1300" b="1">
              <a:solidFill>
                <a:srgbClr val="274E13"/>
              </a:solidFill>
              <a:highlight>
                <a:schemeClr val="lt1"/>
              </a:highlight>
            </a:endParaRPr>
          </a:p>
        </p:txBody>
      </p:sp>
      <p:sp>
        <p:nvSpPr>
          <p:cNvPr id="119" name="Google Shape;119;p2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5.MD.A1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8"/>
          <p:cNvSpPr txBox="1">
            <a:spLocks noGrp="1"/>
          </p:cNvSpPr>
          <p:nvPr>
            <p:ph type="body" idx="1"/>
          </p:nvPr>
        </p:nvSpPr>
        <p:spPr>
          <a:xfrm>
            <a:off x="5492650" y="870350"/>
            <a:ext cx="3339600" cy="3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5818E"/>
                </a:solidFill>
              </a:rPr>
              <a:t>What do you notice? </a:t>
            </a:r>
            <a:endParaRPr sz="2400" b="1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5818E"/>
                </a:solidFill>
              </a:rPr>
              <a:t>What do you wonder? </a:t>
            </a:r>
            <a:endParaRPr sz="2400" b="1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 b="1">
                <a:solidFill>
                  <a:srgbClr val="45818E"/>
                </a:solidFill>
              </a:rPr>
              <a:t>What is going on in this data visualization?</a:t>
            </a:r>
            <a:endParaRPr sz="2400" b="1">
              <a:solidFill>
                <a:srgbClr val="45818E"/>
              </a:solidFill>
            </a:endParaRPr>
          </a:p>
        </p:txBody>
      </p:sp>
      <p:pic>
        <p:nvPicPr>
          <p:cNvPr id="125" name="Google Shape;12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0"/>
            <a:ext cx="512742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8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5.MD.B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9"/>
          <p:cNvSpPr txBox="1">
            <a:spLocks noGrp="1"/>
          </p:cNvSpPr>
          <p:nvPr>
            <p:ph type="title"/>
          </p:nvPr>
        </p:nvSpPr>
        <p:spPr>
          <a:xfrm>
            <a:off x="213025" y="267525"/>
            <a:ext cx="87702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The distance between the Hancock Tower and the Prudential Center is .7 miles.</a:t>
            </a:r>
            <a:endParaRPr sz="1800" b="1"/>
          </a:p>
        </p:txBody>
      </p:sp>
      <p:sp>
        <p:nvSpPr>
          <p:cNvPr id="132" name="Google Shape;132;p29"/>
          <p:cNvSpPr txBox="1">
            <a:spLocks noGrp="1"/>
          </p:cNvSpPr>
          <p:nvPr>
            <p:ph type="body" idx="1"/>
          </p:nvPr>
        </p:nvSpPr>
        <p:spPr>
          <a:xfrm>
            <a:off x="311700" y="1055075"/>
            <a:ext cx="2516700" cy="35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How far is that?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How many feet is that?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(</a:t>
            </a:r>
            <a:r>
              <a:rPr lang="en" sz="1900" b="1" i="1">
                <a:solidFill>
                  <a:srgbClr val="3D85C6"/>
                </a:solidFill>
              </a:rPr>
              <a:t>There are 5280 feet in a mile)</a:t>
            </a:r>
            <a:endParaRPr sz="1900" b="1" i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Estimate!!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073763"/>
                </a:solidFill>
              </a:rPr>
              <a:t>How can you solve this?</a:t>
            </a:r>
            <a:endParaRPr sz="2300" b="1">
              <a:solidFill>
                <a:srgbClr val="073763"/>
              </a:solidFill>
            </a:endParaRPr>
          </a:p>
        </p:txBody>
      </p:sp>
      <p:pic>
        <p:nvPicPr>
          <p:cNvPr id="133" name="Google Shape;13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675" y="909250"/>
            <a:ext cx="5797625" cy="408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9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5.NBT.B7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>
            <a:spLocks noGrp="1"/>
          </p:cNvSpPr>
          <p:nvPr>
            <p:ph type="title"/>
          </p:nvPr>
        </p:nvSpPr>
        <p:spPr>
          <a:xfrm>
            <a:off x="262500" y="116200"/>
            <a:ext cx="27417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990000"/>
                </a:solidFill>
              </a:rPr>
              <a:t>It’s Truck Day in Red Sox Nation!</a:t>
            </a:r>
            <a:r>
              <a:rPr lang="en" dirty="0"/>
              <a:t> </a:t>
            </a:r>
            <a:endParaRPr dirty="0"/>
          </a:p>
        </p:txBody>
      </p:sp>
      <p:sp>
        <p:nvSpPr>
          <p:cNvPr id="140" name="Google Shape;140;p30"/>
          <p:cNvSpPr txBox="1">
            <a:spLocks noGrp="1"/>
          </p:cNvSpPr>
          <p:nvPr>
            <p:ph type="body" idx="1"/>
          </p:nvPr>
        </p:nvSpPr>
        <p:spPr>
          <a:xfrm>
            <a:off x="0" y="1067473"/>
            <a:ext cx="3004200" cy="33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92100" marR="2921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dirty="0">
                <a:solidFill>
                  <a:srgbClr val="2A2A2A"/>
                </a:solidFill>
                <a:highlight>
                  <a:srgbClr val="FFFFFF"/>
                </a:highlight>
              </a:rPr>
              <a:t>Spring Training is in the air! What’s on the truck?</a:t>
            </a:r>
            <a:endParaRPr sz="1300" b="1" dirty="0">
              <a:solidFill>
                <a:srgbClr val="2A2A2A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dirty="0">
                <a:solidFill>
                  <a:srgbClr val="274E13"/>
                </a:solidFill>
                <a:highlight>
                  <a:srgbClr val="FFFFFF"/>
                </a:highlight>
              </a:rPr>
              <a:t>20,400 baseballs</a:t>
            </a:r>
            <a:endParaRPr sz="1300" b="1" dirty="0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dirty="0">
                <a:solidFill>
                  <a:srgbClr val="274E13"/>
                </a:solidFill>
                <a:highlight>
                  <a:srgbClr val="FFFFFF"/>
                </a:highlight>
              </a:rPr>
              <a:t>1,100 bats</a:t>
            </a:r>
            <a:endParaRPr sz="1300" b="1" dirty="0">
              <a:solidFill>
                <a:srgbClr val="07376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dirty="0">
                <a:solidFill>
                  <a:srgbClr val="274E13"/>
                </a:solidFill>
                <a:highlight>
                  <a:srgbClr val="FFFFFF"/>
                </a:highlight>
              </a:rPr>
              <a:t>200 batting helmets</a:t>
            </a:r>
            <a:endParaRPr sz="1300" b="1" dirty="0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dirty="0">
                <a:solidFill>
                  <a:srgbClr val="073763"/>
                </a:solidFill>
                <a:highlight>
                  <a:schemeClr val="lt1"/>
                </a:highlight>
              </a:rPr>
              <a:t>200 batting gloves</a:t>
            </a:r>
            <a:endParaRPr sz="1300" b="1" dirty="0">
              <a:solidFill>
                <a:srgbClr val="07376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dirty="0">
                <a:solidFill>
                  <a:srgbClr val="073763"/>
                </a:solidFill>
                <a:highlight>
                  <a:srgbClr val="FFFFFF"/>
                </a:highlight>
              </a:rPr>
              <a:t>400 T-shirts</a:t>
            </a:r>
            <a:endParaRPr sz="1300" b="1" dirty="0">
              <a:solidFill>
                <a:srgbClr val="07376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dirty="0">
                <a:solidFill>
                  <a:srgbClr val="073763"/>
                </a:solidFill>
                <a:highlight>
                  <a:srgbClr val="FFFFFF"/>
                </a:highlight>
              </a:rPr>
              <a:t>400 pairs of socks</a:t>
            </a:r>
            <a:endParaRPr sz="1300" b="1" dirty="0">
              <a:solidFill>
                <a:srgbClr val="07376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dirty="0">
                <a:solidFill>
                  <a:srgbClr val="274E13"/>
                </a:solidFill>
                <a:highlight>
                  <a:srgbClr val="FFFFFF"/>
                </a:highlight>
              </a:rPr>
              <a:t>20 cases of bubble gum</a:t>
            </a:r>
            <a:endParaRPr sz="1300" b="1" dirty="0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dirty="0">
                <a:solidFill>
                  <a:srgbClr val="274E13"/>
                </a:solidFill>
                <a:highlight>
                  <a:srgbClr val="FFFFFF"/>
                </a:highlight>
              </a:rPr>
              <a:t>60 cases of sunflower seeds</a:t>
            </a:r>
            <a:endParaRPr sz="1300" b="1" dirty="0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indent="0">
              <a:spcAft>
                <a:spcPts val="1600"/>
              </a:spcAft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</a:rPr>
              <a:t>5.NF.A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41" name="Google Shape;141;p30"/>
          <p:cNvSpPr txBox="1"/>
          <p:nvPr/>
        </p:nvSpPr>
        <p:spPr>
          <a:xfrm>
            <a:off x="3240700" y="3243375"/>
            <a:ext cx="51633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Let’s do some mental math!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How many pieces of equipment?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How many pieces clothing (gloves, shirts, socks)? What fraction of the all of the clothing are the </a:t>
            </a:r>
            <a:endParaRPr sz="1700"/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gloves? T-Shirts? Socks?</a:t>
            </a:r>
            <a:endParaRPr sz="1700"/>
          </a:p>
        </p:txBody>
      </p:sp>
      <p:pic>
        <p:nvPicPr>
          <p:cNvPr id="142" name="Google Shape;14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3875" y="4333175"/>
            <a:ext cx="1316425" cy="73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71750" y="116200"/>
            <a:ext cx="5559387" cy="312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title"/>
          </p:nvPr>
        </p:nvSpPr>
        <p:spPr>
          <a:xfrm>
            <a:off x="2137400" y="174325"/>
            <a:ext cx="6949500" cy="84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0124D"/>
                </a:solidFill>
              </a:rPr>
              <a:t>Use mathematics to estimate how high this mural is. Think in </a:t>
            </a:r>
            <a:r>
              <a:rPr lang="en" sz="2300" b="1">
                <a:solidFill>
                  <a:srgbClr val="20124D"/>
                </a:solidFill>
              </a:rPr>
              <a:t>meters</a:t>
            </a:r>
            <a:r>
              <a:rPr lang="en" sz="2300">
                <a:solidFill>
                  <a:srgbClr val="20124D"/>
                </a:solidFill>
              </a:rPr>
              <a:t> and </a:t>
            </a:r>
            <a:r>
              <a:rPr lang="en" sz="2300" b="1">
                <a:solidFill>
                  <a:srgbClr val="20124D"/>
                </a:solidFill>
              </a:rPr>
              <a:t>centimeters</a:t>
            </a:r>
            <a:r>
              <a:rPr lang="en" sz="2300">
                <a:solidFill>
                  <a:srgbClr val="20124D"/>
                </a:solidFill>
              </a:rPr>
              <a:t>!</a:t>
            </a:r>
            <a:endParaRPr sz="2300">
              <a:solidFill>
                <a:srgbClr val="20124D"/>
              </a:solidFill>
            </a:endParaRPr>
          </a:p>
        </p:txBody>
      </p:sp>
      <p:pic>
        <p:nvPicPr>
          <p:cNvPr id="149" name="Google Shape;14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1185812"/>
            <a:ext cx="9144000" cy="3957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974" y="94299"/>
            <a:ext cx="1922175" cy="127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1"/>
          <p:cNvSpPr txBox="1"/>
          <p:nvPr/>
        </p:nvSpPr>
        <p:spPr>
          <a:xfrm>
            <a:off x="8433575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5.MD.A1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2"/>
          <p:cNvSpPr txBox="1">
            <a:spLocks noGrp="1"/>
          </p:cNvSpPr>
          <p:nvPr>
            <p:ph type="title"/>
          </p:nvPr>
        </p:nvSpPr>
        <p:spPr>
          <a:xfrm>
            <a:off x="5394950" y="445025"/>
            <a:ext cx="3437400" cy="35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What fractions do you see?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7" name="Google Shape;15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460" y="138135"/>
            <a:ext cx="4822050" cy="478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2"/>
          <p:cNvSpPr txBox="1"/>
          <p:nvPr/>
        </p:nvSpPr>
        <p:spPr>
          <a:xfrm>
            <a:off x="8396654" y="4789500"/>
            <a:ext cx="747346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5.NF.A</a:t>
            </a:r>
            <a:endParaRPr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3"/>
          <p:cNvSpPr txBox="1">
            <a:spLocks noGrp="1"/>
          </p:cNvSpPr>
          <p:nvPr>
            <p:ph type="body" idx="1"/>
          </p:nvPr>
        </p:nvSpPr>
        <p:spPr>
          <a:xfrm>
            <a:off x="7103250" y="1454475"/>
            <a:ext cx="1728900" cy="31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100" b="1">
                <a:solidFill>
                  <a:srgbClr val="990000"/>
                </a:solidFill>
              </a:rPr>
              <a:t>Where’s the Math?</a:t>
            </a:r>
            <a:endParaRPr sz="3100" b="1">
              <a:solidFill>
                <a:srgbClr val="990000"/>
              </a:solidFill>
            </a:endParaRPr>
          </a:p>
        </p:txBody>
      </p:sp>
      <p:pic>
        <p:nvPicPr>
          <p:cNvPr id="164" name="Google Shape;16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3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5.NBT.5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4"/>
          <p:cNvSpPr txBox="1">
            <a:spLocks noGrp="1"/>
          </p:cNvSpPr>
          <p:nvPr>
            <p:ph type="body" idx="1"/>
          </p:nvPr>
        </p:nvSpPr>
        <p:spPr>
          <a:xfrm>
            <a:off x="3861450" y="242500"/>
            <a:ext cx="4970700" cy="43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660000"/>
                </a:solidFill>
              </a:rPr>
              <a:t>Estimate the number of cupcakes in this tower.</a:t>
            </a:r>
            <a:endParaRPr sz="32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660000"/>
                </a:solidFill>
              </a:rPr>
              <a:t>How can you use math to help you get close?</a:t>
            </a:r>
            <a:endParaRPr sz="3200" b="1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200" b="1">
                <a:solidFill>
                  <a:srgbClr val="660000"/>
                </a:solidFill>
              </a:rPr>
              <a:t>What fraction might be vanilla frosted? chocolate frosted?</a:t>
            </a:r>
            <a:endParaRPr sz="3200" b="1">
              <a:solidFill>
                <a:srgbClr val="660000"/>
              </a:solidFill>
            </a:endParaRPr>
          </a:p>
        </p:txBody>
      </p:sp>
      <p:pic>
        <p:nvPicPr>
          <p:cNvPr id="171" name="Google Shape;17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337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4"/>
          <p:cNvSpPr txBox="1"/>
          <p:nvPr/>
        </p:nvSpPr>
        <p:spPr>
          <a:xfrm>
            <a:off x="8379069" y="4789500"/>
            <a:ext cx="764931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5.NF.A</a:t>
            </a:r>
            <a:endParaRPr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35"/>
          <p:cNvSpPr txBox="1">
            <a:spLocks noGrp="1"/>
          </p:cNvSpPr>
          <p:nvPr>
            <p:ph type="body" idx="1"/>
          </p:nvPr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CC4125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u="sng">
                <a:solidFill>
                  <a:srgbClr val="FFFFFF"/>
                </a:solidFill>
              </a:rPr>
              <a:t>Estimate</a:t>
            </a:r>
            <a:r>
              <a:rPr lang="en" sz="1900" b="1">
                <a:solidFill>
                  <a:srgbClr val="FFFFFF"/>
                </a:solidFill>
              </a:rPr>
              <a:t> what fraction of the whole is made of white m&amp;ms.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Red m&amp;ms?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Pink m&amp;ms?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How many m&amp;ms are here altogether?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How can arrays help you solve this?</a:t>
            </a:r>
            <a:endParaRPr sz="1900" b="1">
              <a:solidFill>
                <a:srgbClr val="FFFFFF"/>
              </a:solidFill>
            </a:endParaRPr>
          </a:p>
        </p:txBody>
      </p:sp>
      <p:pic>
        <p:nvPicPr>
          <p:cNvPr id="179" name="Google Shape;17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5"/>
          <p:cNvSpPr txBox="1"/>
          <p:nvPr/>
        </p:nvSpPr>
        <p:spPr>
          <a:xfrm>
            <a:off x="0" y="483345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5.NF.NBT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6"/>
          <p:cNvSpPr txBox="1">
            <a:spLocks noGrp="1"/>
          </p:cNvSpPr>
          <p:nvPr>
            <p:ph type="title"/>
          </p:nvPr>
        </p:nvSpPr>
        <p:spPr>
          <a:xfrm>
            <a:off x="7649300" y="254000"/>
            <a:ext cx="1421400" cy="410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7F6000"/>
                </a:solidFill>
              </a:rPr>
              <a:t>How long ago was the year 104 B.C.?</a:t>
            </a:r>
            <a:endParaRPr sz="21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7F6000"/>
                </a:solidFill>
              </a:rPr>
              <a:t>How can we figure it out?</a:t>
            </a:r>
            <a:endParaRPr sz="2100" b="1">
              <a:solidFill>
                <a:srgbClr val="7F6000"/>
              </a:solidFill>
            </a:endParaRPr>
          </a:p>
        </p:txBody>
      </p:sp>
      <p:sp>
        <p:nvSpPr>
          <p:cNvPr id="186" name="Google Shape;186;p36"/>
          <p:cNvSpPr txBox="1">
            <a:spLocks noGrp="1"/>
          </p:cNvSpPr>
          <p:nvPr>
            <p:ph type="body" idx="1"/>
          </p:nvPr>
        </p:nvSpPr>
        <p:spPr>
          <a:xfrm>
            <a:off x="64475" y="4466975"/>
            <a:ext cx="7511700" cy="4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71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33244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In 104 B.C., Emperor Wu of the Han dynasty declares that the LANTERN FESTIVAL ceremony should be held through the night to inspire light in the darkness of winter.</a:t>
            </a:r>
            <a:endParaRPr sz="1050">
              <a:solidFill>
                <a:srgbClr val="33244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87" name="Google Shape;18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75" y="130225"/>
            <a:ext cx="7511575" cy="422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6"/>
          <p:cNvSpPr txBox="1"/>
          <p:nvPr/>
        </p:nvSpPr>
        <p:spPr>
          <a:xfrm>
            <a:off x="8556375" y="4789500"/>
            <a:ext cx="587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 txBox="1">
            <a:spLocks noGrp="1"/>
          </p:cNvSpPr>
          <p:nvPr>
            <p:ph type="title"/>
          </p:nvPr>
        </p:nvSpPr>
        <p:spPr>
          <a:xfrm>
            <a:off x="311700" y="73050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C4587"/>
                </a:solidFill>
              </a:rPr>
              <a:t>An African forest elephants’ tusks grow about 17 cm each year. If an elephant lives to be 65 years old, </a:t>
            </a:r>
            <a:endParaRPr sz="2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C4587"/>
                </a:solidFill>
              </a:rPr>
              <a:t>about how long, in meters, would their tusks be?</a:t>
            </a:r>
            <a:endParaRPr sz="2300">
              <a:solidFill>
                <a:srgbClr val="1C4587"/>
              </a:solidFill>
            </a:endParaRPr>
          </a:p>
        </p:txBody>
      </p:sp>
      <p:pic>
        <p:nvPicPr>
          <p:cNvPr id="194" name="Google Shape;19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2267" y="1293354"/>
            <a:ext cx="6719475" cy="371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7"/>
          <p:cNvSpPr txBox="1"/>
          <p:nvPr/>
        </p:nvSpPr>
        <p:spPr>
          <a:xfrm>
            <a:off x="8382000" y="4789500"/>
            <a:ext cx="762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5.MD.A1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382000" cy="25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4C1130"/>
                </a:solidFill>
              </a:rPr>
              <a:t>What’s the same?</a:t>
            </a:r>
            <a:endParaRPr sz="37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4C1130"/>
                </a:solidFill>
              </a:rPr>
              <a:t>What’s different?</a:t>
            </a:r>
            <a:endParaRPr sz="3700" b="1">
              <a:solidFill>
                <a:srgbClr val="4C1130"/>
              </a:solidFill>
            </a:endParaRPr>
          </a:p>
        </p:txBody>
      </p:sp>
      <p:pic>
        <p:nvPicPr>
          <p:cNvPr id="201" name="Google Shape;20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6754" y="0"/>
            <a:ext cx="617724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8"/>
          <p:cNvSpPr txBox="1"/>
          <p:nvPr/>
        </p:nvSpPr>
        <p:spPr>
          <a:xfrm>
            <a:off x="-1" y="4789500"/>
            <a:ext cx="773723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5.NF.A</a:t>
            </a:r>
            <a:endParaRPr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9"/>
          <p:cNvSpPr txBox="1">
            <a:spLocks noGrp="1"/>
          </p:cNvSpPr>
          <p:nvPr>
            <p:ph type="title"/>
          </p:nvPr>
        </p:nvSpPr>
        <p:spPr>
          <a:xfrm>
            <a:off x="6931275" y="62425"/>
            <a:ext cx="2139600" cy="41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Construction began on Mount Rushmore in 1927. The monument was completed in 1941. How long did it take?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How many months was that?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How many days?</a:t>
            </a:r>
            <a:endParaRPr sz="1900">
              <a:solidFill>
                <a:srgbClr val="0B5394"/>
              </a:solidFill>
            </a:endParaRPr>
          </a:p>
        </p:txBody>
      </p:sp>
      <p:sp>
        <p:nvSpPr>
          <p:cNvPr id="208" name="Google Shape;208;p39"/>
          <p:cNvSpPr txBox="1">
            <a:spLocks noGrp="1"/>
          </p:cNvSpPr>
          <p:nvPr>
            <p:ph type="body" idx="1"/>
          </p:nvPr>
        </p:nvSpPr>
        <p:spPr>
          <a:xfrm>
            <a:off x="114075" y="4105550"/>
            <a:ext cx="6069900" cy="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Before it became known as Mount Rushmore, the Lakota called this granite formation Tunkasila Sakpe Paha, or Six Grandfathers Mountain</a:t>
            </a:r>
            <a:r>
              <a:rPr lang="en" sz="145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.</a:t>
            </a:r>
            <a:endParaRPr/>
          </a:p>
        </p:txBody>
      </p:sp>
      <p:sp>
        <p:nvSpPr>
          <p:cNvPr id="209" name="Google Shape;209;p39"/>
          <p:cNvSpPr txBox="1"/>
          <p:nvPr/>
        </p:nvSpPr>
        <p:spPr>
          <a:xfrm>
            <a:off x="8403975" y="4789500"/>
            <a:ext cx="740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5.MD.A1</a:t>
            </a:r>
            <a:endParaRPr sz="1100"/>
          </a:p>
        </p:txBody>
      </p:sp>
      <p:pic>
        <p:nvPicPr>
          <p:cNvPr id="210" name="Google Shape;21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075" y="231738"/>
            <a:ext cx="6729276" cy="3787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763</Words>
  <Application>Microsoft Macintosh PowerPoint</Application>
  <PresentationFormat>On-screen Show (16:9)</PresentationFormat>
  <Paragraphs>88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Montserrat</vt:lpstr>
      <vt:lpstr>Georgia</vt:lpstr>
      <vt:lpstr>Simple Light</vt:lpstr>
      <vt:lpstr>Simple Light</vt:lpstr>
      <vt:lpstr>PowerPoint Presentation</vt:lpstr>
      <vt:lpstr>Happy Chinese New Year!  It’s the year of the Tiger!</vt:lpstr>
      <vt:lpstr>PowerPoint Presentation</vt:lpstr>
      <vt:lpstr>PowerPoint Presentation</vt:lpstr>
      <vt:lpstr>The distance between the Hancock Tower and the Prudential Center is .7 miles.</vt:lpstr>
      <vt:lpstr>It’s Truck Day in Red Sox Nation! </vt:lpstr>
      <vt:lpstr>Use mathematics to estimate how high this mural is. Think in meters and centimeters!</vt:lpstr>
      <vt:lpstr>   What fractions do you see?  </vt:lpstr>
      <vt:lpstr>PowerPoint Presentation</vt:lpstr>
      <vt:lpstr>PowerPoint Presentation</vt:lpstr>
      <vt:lpstr>PowerPoint Presentation</vt:lpstr>
      <vt:lpstr>How long ago was the year 104 B.C.?  How can we figure it out?</vt:lpstr>
      <vt:lpstr>An African forest elephants’ tusks grow about 17 cm each year. If an elephant lives to be 65 years old,  about how long, in meters, would their tusks be?</vt:lpstr>
      <vt:lpstr>What’s the same?  What’s different?</vt:lpstr>
      <vt:lpstr>Construction began on Mount Rushmore in 1927. The monument was completed in 1941. How long did it take? How many months was that? How many days?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2022-01-23T22:09:02Z</dcterms:modified>
</cp:coreProperties>
</file>