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Comfortaa" pitchFamily="2" charset="0"/>
      <p:regular r:id="rId19"/>
      <p:bold r:id="rId20"/>
    </p:embeddedFont>
    <p:embeddedFont>
      <p:font typeface="Georgia" panose="02040502050405020303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eographic.com/history/article/louisiana-purchase-bargain-came-great-human-cos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dba2b6858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dba2b6858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0dba2b6858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0dba2b6858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New Year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dba2b6858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dba2b6858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Groundhog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dba2b6858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dba2b6858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0dba2b6858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0dba2b6858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0dba2b685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0dba2b685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7,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dba2b6858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dba2b6858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dba2b6858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0dba2b6858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0dba2b6858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0dba2b6858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0dba2b6858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0dba2b6858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0dba2b6858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0dba2b6858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Monday, February 14,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dba2b6858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0dba2b6858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Lantern Festival (China)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0dba2b6858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0dba2b6858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0dba2b6858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0dba2b6858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0dba2b6858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0dba2b6858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PRESIDENTS ON MOUNT RUSHMORE: George Washington, the country’s first president, would represent its birth. Thomas Jefferson, who </a:t>
            </a:r>
            <a:r>
              <a:rPr lang="en" sz="1450">
                <a:solidFill>
                  <a:srgbClr val="333333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nearly doubled the country’s size with his purchase of the Louisiana Territory</a:t>
            </a: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, stood for its westward expansion. Theodore Roosevelt, who had overseen the construction of the Panama Canal, was a symbol of economic growth. And Abraham Lincoln was selected for having fought to preserve the nation in the Civil War.</a:t>
            </a:r>
            <a:endParaRPr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139200" y="100125"/>
            <a:ext cx="3597600" cy="44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We are building a bat house!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For the walls, we need 4 pieces of wood that are </a:t>
            </a:r>
            <a:r>
              <a:rPr lang="en" sz="2700" b="1">
                <a:solidFill>
                  <a:srgbClr val="38761D"/>
                </a:solidFill>
              </a:rPr>
              <a:t>2 feet 5 inches</a:t>
            </a:r>
            <a:r>
              <a:rPr lang="en" sz="2300" b="1">
                <a:solidFill>
                  <a:srgbClr val="38761D"/>
                </a:solidFill>
              </a:rPr>
              <a:t> long each.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much wood is that altogether?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In feet?    In inches?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0" y="4789500"/>
            <a:ext cx="864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4.MD.A1,2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5172800" y="85475"/>
            <a:ext cx="3853800" cy="9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Happy Chinese New Year! 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It’s the year of the Tiger!</a:t>
            </a:r>
            <a:endParaRPr sz="2300" b="1">
              <a:solidFill>
                <a:srgbClr val="CC0000"/>
              </a:solidFill>
            </a:endParaRPr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5429250" y="1331050"/>
            <a:ext cx="3402900" cy="32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What do you notice? What do you wonder?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/>
              <a:t>The Chinese Zodiac is a 12 year cycle?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/>
              <a:t>What year were you born? What animal was that?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Mac Jones is also a Tiger! What year was he born?</a:t>
            </a:r>
            <a:endParaRPr sz="1900" b="1"/>
          </a:p>
        </p:txBody>
      </p:sp>
      <p:pic>
        <p:nvPicPr>
          <p:cNvPr id="108" name="Google Shape;1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0"/>
            <a:ext cx="520633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4.OA.A3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0" y="3345950"/>
            <a:ext cx="9144000" cy="12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274E13"/>
                </a:solidFill>
              </a:rPr>
              <a:t>Will </a:t>
            </a:r>
            <a:r>
              <a:rPr lang="en" sz="1700" b="1" dirty="0">
                <a:solidFill>
                  <a:srgbClr val="274E13"/>
                </a:solidFill>
                <a:highlight>
                  <a:srgbClr val="FFFFFF"/>
                </a:highlight>
              </a:rPr>
              <a:t>Punxsutawney Phil see his shadow? Are we going to have an early Spring?</a:t>
            </a:r>
            <a:endParaRPr sz="1700" b="1" dirty="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274E13"/>
                </a:solidFill>
                <a:highlight>
                  <a:srgbClr val="FFFFFF"/>
                </a:highlight>
              </a:rPr>
              <a:t>Did you know that an average Groundhog (which is exactly the same as a woodchuck!)                                         weighs between 5 - 13 pounds.  </a:t>
            </a:r>
            <a:endParaRPr sz="1300" b="1" dirty="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00" b="1" dirty="0">
                <a:solidFill>
                  <a:srgbClr val="274E13"/>
                </a:solidFill>
                <a:highlight>
                  <a:srgbClr val="FFFFFF"/>
                </a:highlight>
              </a:rPr>
              <a:t>If this little guy is EXACTLY in between 5 - 13 pounds, how many ounces is that?                                                (There are 16 ounces in a pound)</a:t>
            </a:r>
            <a:endParaRPr sz="1300" b="1" dirty="0">
              <a:solidFill>
                <a:srgbClr val="274E13"/>
              </a:solidFill>
              <a:highlight>
                <a:srgbClr val="FFFFFF"/>
              </a:highlight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8"/>
            <a:ext cx="9144000" cy="338098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4.MD.A2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title"/>
          </p:nvPr>
        </p:nvSpPr>
        <p:spPr>
          <a:xfrm>
            <a:off x="139950" y="276950"/>
            <a:ext cx="8877900" cy="11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estimation strategies can you use to determine how many homes 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are in this photo of Dorchester?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23" name="Google Shape;1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027"/>
            <a:ext cx="9144001" cy="3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 txBox="1"/>
          <p:nvPr/>
        </p:nvSpPr>
        <p:spPr>
          <a:xfrm>
            <a:off x="0" y="16390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title"/>
          </p:nvPr>
        </p:nvSpPr>
        <p:spPr>
          <a:xfrm>
            <a:off x="5051925" y="1011725"/>
            <a:ext cx="3780300" cy="366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Which one does not belong?</a:t>
            </a:r>
            <a:endParaRPr sz="5200"/>
          </a:p>
        </p:txBody>
      </p:sp>
      <p:pic>
        <p:nvPicPr>
          <p:cNvPr id="130" name="Google Shape;1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07150"/>
            <a:ext cx="4396800" cy="44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4.OA.B4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title"/>
          </p:nvPr>
        </p:nvSpPr>
        <p:spPr>
          <a:xfrm>
            <a:off x="311700" y="189475"/>
            <a:ext cx="27417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990000"/>
                </a:solidFill>
              </a:rPr>
              <a:t>It’s Truck Day in Red Sox Nation!</a:t>
            </a:r>
            <a:r>
              <a:rPr lang="en"/>
              <a:t> </a:t>
            </a:r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body" idx="1"/>
          </p:nvPr>
        </p:nvSpPr>
        <p:spPr>
          <a:xfrm>
            <a:off x="0" y="1208150"/>
            <a:ext cx="3004200" cy="3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2100" marR="292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A2A2A"/>
                </a:solidFill>
                <a:highlight>
                  <a:srgbClr val="FFFFFF"/>
                </a:highlight>
              </a:rPr>
              <a:t>Spring Training is in the air! What’s on the truck?</a:t>
            </a:r>
            <a:endParaRPr sz="1300" b="1">
              <a:solidFill>
                <a:srgbClr val="2A2A2A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20,400 baseballs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1,100 bats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gloves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helmets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T-shirts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pairs of socks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 cases of bubble gum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60 cases of sunflower seeds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38" name="Google Shape;138;p30"/>
          <p:cNvSpPr txBox="1"/>
          <p:nvPr/>
        </p:nvSpPr>
        <p:spPr>
          <a:xfrm>
            <a:off x="3240700" y="3192100"/>
            <a:ext cx="51633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Let’s do some mental math!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of equipment?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clothing?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packs of sunflower seeds if each 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case has 24 packs?</a:t>
            </a:r>
            <a:endParaRPr sz="1700"/>
          </a:p>
        </p:txBody>
      </p:sp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23" y="3946725"/>
            <a:ext cx="1282575" cy="11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8975" y="107450"/>
            <a:ext cx="5593825" cy="308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/>
          <p:nvPr/>
        </p:nvSpPr>
        <p:spPr>
          <a:xfrm>
            <a:off x="0" y="48853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4.NBT.B5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5088" y="833438"/>
            <a:ext cx="5305425" cy="418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3100" y="0"/>
            <a:ext cx="652599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1"/>
          <p:cNvSpPr/>
          <p:nvPr/>
        </p:nvSpPr>
        <p:spPr>
          <a:xfrm>
            <a:off x="170125" y="3185975"/>
            <a:ext cx="1595100" cy="1117200"/>
          </a:xfrm>
          <a:prstGeom prst="wedgeEllipseCallout">
            <a:avLst>
              <a:gd name="adj1" fmla="val 63250"/>
              <a:gd name="adj2" fmla="val -45236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Why does it matter?</a:t>
            </a:r>
            <a:endParaRPr sz="1900" b="1"/>
          </a:p>
        </p:txBody>
      </p:sp>
      <p:sp>
        <p:nvSpPr>
          <p:cNvPr id="149" name="Google Shape;149;p31"/>
          <p:cNvSpPr/>
          <p:nvPr/>
        </p:nvSpPr>
        <p:spPr>
          <a:xfrm>
            <a:off x="7578375" y="1937800"/>
            <a:ext cx="1433400" cy="927300"/>
          </a:xfrm>
          <a:prstGeom prst="wedgeEllipseCallout">
            <a:avLst>
              <a:gd name="adj1" fmla="val -61937"/>
              <a:gd name="adj2" fmla="val 32503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do you wonder?</a:t>
            </a:r>
            <a:endParaRPr sz="1700"/>
          </a:p>
        </p:txBody>
      </p:sp>
      <p:sp>
        <p:nvSpPr>
          <p:cNvPr id="150" name="Google Shape;150;p31"/>
          <p:cNvSpPr/>
          <p:nvPr/>
        </p:nvSpPr>
        <p:spPr>
          <a:xfrm>
            <a:off x="170125" y="266975"/>
            <a:ext cx="1369200" cy="927300"/>
          </a:xfrm>
          <a:prstGeom prst="wedgeEllipseCallout">
            <a:avLst>
              <a:gd name="adj1" fmla="val 43459"/>
              <a:gd name="adj2" fmla="val 59383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do you notice</a:t>
            </a:r>
            <a:endParaRPr sz="1700"/>
          </a:p>
        </p:txBody>
      </p:sp>
      <p:sp>
        <p:nvSpPr>
          <p:cNvPr id="151" name="Google Shape;151;p31"/>
          <p:cNvSpPr txBox="1"/>
          <p:nvPr/>
        </p:nvSpPr>
        <p:spPr>
          <a:xfrm>
            <a:off x="84072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4.MD.B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2"/>
          <p:cNvSpPr txBox="1">
            <a:spLocks noGrp="1"/>
          </p:cNvSpPr>
          <p:nvPr>
            <p:ph type="title"/>
          </p:nvPr>
        </p:nvSpPr>
        <p:spPr>
          <a:xfrm>
            <a:off x="5729650" y="144100"/>
            <a:ext cx="3326400" cy="49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Boston-o-poly!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The full game board is a square with an area </a:t>
            </a:r>
            <a:r>
              <a:rPr lang="en" sz="2900" b="1">
                <a:solidFill>
                  <a:srgbClr val="38761D"/>
                </a:solidFill>
              </a:rPr>
              <a:t>greater than 100</a:t>
            </a:r>
            <a:r>
              <a:rPr lang="en" sz="2300" b="1">
                <a:solidFill>
                  <a:srgbClr val="38761D"/>
                </a:solidFill>
              </a:rPr>
              <a:t> square inches, but </a:t>
            </a:r>
            <a:r>
              <a:rPr lang="en" sz="2900" b="1">
                <a:solidFill>
                  <a:srgbClr val="38761D"/>
                </a:solidFill>
              </a:rPr>
              <a:t>less than 300</a:t>
            </a:r>
            <a:r>
              <a:rPr lang="en" sz="2300" b="1">
                <a:solidFill>
                  <a:srgbClr val="38761D"/>
                </a:solidFill>
              </a:rPr>
              <a:t> square inches.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could be the length of each side of the game board?</a:t>
            </a:r>
            <a:r>
              <a:rPr lang="en" sz="2300" b="1">
                <a:solidFill>
                  <a:srgbClr val="38761D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2300" b="1">
              <a:solidFill>
                <a:srgbClr val="38761D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57" name="Google Shape;1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11750" cy="511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2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4.MD.A3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3"/>
          <p:cNvSpPr txBox="1">
            <a:spLocks noGrp="1"/>
          </p:cNvSpPr>
          <p:nvPr>
            <p:ph type="body" idx="1"/>
          </p:nvPr>
        </p:nvSpPr>
        <p:spPr>
          <a:xfrm>
            <a:off x="7103250" y="1454475"/>
            <a:ext cx="1728900" cy="31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100" b="1">
                <a:solidFill>
                  <a:srgbClr val="990000"/>
                </a:solidFill>
              </a:rPr>
              <a:t>Where’s the Math?</a:t>
            </a:r>
            <a:endParaRPr sz="3100" b="1">
              <a:solidFill>
                <a:srgbClr val="990000"/>
              </a:solidFill>
            </a:endParaRPr>
          </a:p>
        </p:txBody>
      </p:sp>
      <p:pic>
        <p:nvPicPr>
          <p:cNvPr id="164" name="Google Shape;16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4.NBT.B5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4"/>
          <p:cNvSpPr txBox="1">
            <a:spLocks noGrp="1"/>
          </p:cNvSpPr>
          <p:nvPr>
            <p:ph type="body" idx="1"/>
          </p:nvPr>
        </p:nvSpPr>
        <p:spPr>
          <a:xfrm>
            <a:off x="3861450" y="242500"/>
            <a:ext cx="4970700" cy="43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Estimate the number of cupcakes in this tower.</a:t>
            </a:r>
            <a:endParaRPr sz="32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How can you use math to help you get close?</a:t>
            </a:r>
            <a:endParaRPr sz="32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What fraction might be vanilla frosted? Chocolate frosted?</a:t>
            </a:r>
            <a:endParaRPr sz="3200" b="1">
              <a:solidFill>
                <a:srgbClr val="660000"/>
              </a:solidFill>
            </a:endParaRPr>
          </a:p>
        </p:txBody>
      </p:sp>
      <p:pic>
        <p:nvPicPr>
          <p:cNvPr id="171" name="Google Shape;1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33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4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4.NF.B3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35"/>
          <p:cNvSpPr txBox="1">
            <a:spLocks noGrp="1"/>
          </p:cNvSpPr>
          <p:nvPr>
            <p:ph type="body" idx="1"/>
          </p:nvPr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CC4125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>
                <a:solidFill>
                  <a:srgbClr val="FFFFFF"/>
                </a:solidFill>
              </a:rPr>
              <a:t>Estimate</a:t>
            </a:r>
            <a:r>
              <a:rPr lang="en" sz="1900" b="1">
                <a:solidFill>
                  <a:srgbClr val="FFFFFF"/>
                </a:solidFill>
              </a:rPr>
              <a:t> what fraction of the whole is made of white m&amp;ms.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Red m&amp;ms?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Pink m&amp;ms?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many m&amp;ms are here altogether?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can arrays help you solve this?</a:t>
            </a:r>
            <a:endParaRPr sz="1900" b="1">
              <a:solidFill>
                <a:srgbClr val="FFFFFF"/>
              </a:solidFill>
            </a:endParaRPr>
          </a:p>
        </p:txBody>
      </p:sp>
      <p:pic>
        <p:nvPicPr>
          <p:cNvPr id="179" name="Google Shape;17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5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4.NF.B3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"/>
          <p:cNvSpPr txBox="1">
            <a:spLocks noGrp="1"/>
          </p:cNvSpPr>
          <p:nvPr>
            <p:ph type="body" idx="1"/>
          </p:nvPr>
        </p:nvSpPr>
        <p:spPr>
          <a:xfrm>
            <a:off x="7590700" y="166075"/>
            <a:ext cx="1509300" cy="44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CC0000"/>
                </a:solidFill>
              </a:rPr>
              <a:t>Today is the Lantern Festival in China.</a:t>
            </a:r>
            <a:endParaRPr sz="14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rgbClr val="0000FF"/>
                </a:solidFill>
                <a:highlight>
                  <a:srgbClr val="FFFFFF"/>
                </a:highlight>
              </a:rPr>
              <a:t>The largest standing lantern measures 66 feet high and was achieved by Tang Paradise in Xi'an, Shaanxi, China, in 2020.</a:t>
            </a:r>
            <a:endParaRPr sz="1100" i="1">
              <a:solidFill>
                <a:srgbClr val="00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</a:rPr>
              <a:t>How high is 66 feet? </a:t>
            </a:r>
            <a:endParaRPr sz="1300" b="1">
              <a:solidFill>
                <a:srgbClr val="99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</a:rPr>
              <a:t>About how many times higher is 66 feet than your height?</a:t>
            </a:r>
            <a:endParaRPr sz="1300" b="1">
              <a:solidFill>
                <a:srgbClr val="9900FF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700"/>
          </a:p>
        </p:txBody>
      </p:sp>
      <p:pic>
        <p:nvPicPr>
          <p:cNvPr id="186" name="Google Shape;18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00" y="204775"/>
            <a:ext cx="7429500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6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4.OA.A3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075" y="152400"/>
            <a:ext cx="704185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4.NF.B4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8"/>
          <p:cNvSpPr txBox="1">
            <a:spLocks noGrp="1"/>
          </p:cNvSpPr>
          <p:nvPr>
            <p:ph type="body" idx="1"/>
          </p:nvPr>
        </p:nvSpPr>
        <p:spPr>
          <a:xfrm>
            <a:off x="4460300" y="445325"/>
            <a:ext cx="4371900" cy="412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5 x 6 = 5 x 2 x 3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/>
              <a:t>5 x 6 = 5 x 3 x 3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/>
              <a:t>10 x 3 = (5 x 3) + (5 x 3)</a:t>
            </a:r>
            <a:endParaRPr sz="2900" b="1"/>
          </a:p>
        </p:txBody>
      </p:sp>
      <p:pic>
        <p:nvPicPr>
          <p:cNvPr id="199" name="Google Shape;19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98" y="948825"/>
            <a:ext cx="4059200" cy="25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9"/>
          <p:cNvSpPr txBox="1">
            <a:spLocks noGrp="1"/>
          </p:cNvSpPr>
          <p:nvPr>
            <p:ph type="body" idx="1"/>
          </p:nvPr>
        </p:nvSpPr>
        <p:spPr>
          <a:xfrm>
            <a:off x="3798025" y="234025"/>
            <a:ext cx="5034300" cy="43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This is George Washington on Mount Rushmore.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do you notice?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do you wonder?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His head is 60 feet! How many inches is that? 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How many times bigger is that than your head?</a:t>
            </a:r>
            <a:endParaRPr sz="2300" b="1">
              <a:solidFill>
                <a:srgbClr val="1155CC"/>
              </a:solidFill>
            </a:endParaRPr>
          </a:p>
        </p:txBody>
      </p:sp>
      <p:pic>
        <p:nvPicPr>
          <p:cNvPr id="206" name="Google Shape;20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701</Words>
  <Application>Microsoft Macintosh PowerPoint</Application>
  <PresentationFormat>On-screen Show (16:9)</PresentationFormat>
  <Paragraphs>88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Georgia</vt:lpstr>
      <vt:lpstr>Comfortaa</vt:lpstr>
      <vt:lpstr>Simple Light</vt:lpstr>
      <vt:lpstr>Simple Light</vt:lpstr>
      <vt:lpstr>PowerPoint Presentation</vt:lpstr>
      <vt:lpstr>Happy Chinese New Year!  It’s the year of the Tiger!</vt:lpstr>
      <vt:lpstr>PowerPoint Presentation</vt:lpstr>
      <vt:lpstr>What estimation strategies can you use to determine how many homes  are in this photo of Dorchester?</vt:lpstr>
      <vt:lpstr>Which one does not belong?</vt:lpstr>
      <vt:lpstr>It’s Truck Day in Red Sox Nation! </vt:lpstr>
      <vt:lpstr>PowerPoint Presentation</vt:lpstr>
      <vt:lpstr>Boston-o-poly!  The full game board is a square with an area greater than 100 square inches, but less than 300 square inches.   What could be the length of each side of the game board?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2022-01-23T22:00:20Z</dcterms:modified>
</cp:coreProperties>
</file>