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eorgia" panose="02040502050405020303" pitchFamily="18" charset="0"/>
      <p:regular r:id="rId23"/>
      <p:bold r:id="rId24"/>
      <p:italic r:id="rId25"/>
      <p:boldItalic r:id="rId26"/>
    </p:embeddedFont>
    <p:embeddedFont>
      <p:font typeface="Montserrat" pitchFamily="2" charset="77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eographic.com/history/article/louisiana-purchase-bargain-came-great-human-cost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c5851cba1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c5851cba1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0c5851cba1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0c5851cba1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February 1,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Chinese New Year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c5851cba1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0c5851cba1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Groundhog Day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c5851cba1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c5851cba1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0c5851cba1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0c5851cba1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0c5851cba1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0c5851cba1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Truck Day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0c5851cba1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0c5851cba1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0c5851cba1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0c5851cba1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c5851cba1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c5851cba1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0c5851cba1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0c5851cba1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0c5851cba1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0c5851cba1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14th,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Valentine’s Day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0c5851cba1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0c5851cba1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15,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Lantern Festival (China)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0c5851cba1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0c5851cba1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0c5851cba1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0c5851cba1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0c5851cba1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0c5851cba1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PRESIDENTS ON MOUNT RUSHMORE: George Washington, the country’s first president, would represent its birth. Thomas Jefferson, who </a:t>
            </a:r>
            <a:r>
              <a:rPr lang="en" sz="1450">
                <a:solidFill>
                  <a:srgbClr val="333333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nearly doubled the country’s size with his purchase of the Louisiana Territory</a:t>
            </a:r>
            <a:r>
              <a:rPr lang="en" sz="14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, stood for its westward expansion. Theodore Roosevelt, who had overseen the construction of the Panama Canal, was a symbol of economic growth. And Abraham Lincoln was selected for having fought to preserve the nation in the Civil War.</a:t>
            </a:r>
            <a:endParaRPr>
              <a:solidFill>
                <a:srgbClr val="333333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020500" cy="40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7F6000"/>
                </a:solidFill>
              </a:rPr>
              <a:t>What do you notice?</a:t>
            </a:r>
            <a:endParaRPr sz="25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7F6000"/>
                </a:solidFill>
              </a:rPr>
              <a:t>What do you wonder?</a:t>
            </a:r>
            <a:endParaRPr sz="25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7F6000"/>
                </a:solidFill>
              </a:rPr>
              <a:t>What’s going on in this graph?</a:t>
            </a:r>
            <a:endParaRPr sz="2500" b="1">
              <a:solidFill>
                <a:srgbClr val="7F6000"/>
              </a:solidFill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7213" y="414325"/>
            <a:ext cx="6315075" cy="431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5143500" y="1485925"/>
            <a:ext cx="3956400" cy="34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What do you notice about the Chinese Zodiac?</a:t>
            </a:r>
            <a:endParaRPr sz="1900" b="1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What do you wonder?</a:t>
            </a:r>
            <a:endParaRPr sz="1900" b="1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It’s the year of the Tiger!</a:t>
            </a:r>
            <a:endParaRPr sz="1900" b="1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When is the next year of the Tiger? </a:t>
            </a:r>
            <a:endParaRPr sz="1900" b="1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Can you figure out which animal sign you were born under?</a:t>
            </a:r>
            <a:endParaRPr sz="1900" b="1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7" name="Google Shape;1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6825" y="51268"/>
            <a:ext cx="3415800" cy="1290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3.OA.D9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194550" y="191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Happy Groundhog Day!</a:t>
            </a:r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6775525" y="1152475"/>
            <a:ext cx="2250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D85C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 first-ever Groundhog Day was in 1886 in Gobbler’s Knob, Pennsylvania.</a:t>
            </a:r>
            <a:endParaRPr sz="1700" b="1">
              <a:solidFill>
                <a:srgbClr val="3D85C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D85C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 long ago was </a:t>
            </a:r>
            <a:r>
              <a:rPr lang="en" sz="1900" b="1">
                <a:solidFill>
                  <a:srgbClr val="3D85C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1886</a:t>
            </a:r>
            <a:r>
              <a:rPr lang="en" sz="1700" b="1">
                <a:solidFill>
                  <a:srgbClr val="3D85C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1700" b="1">
              <a:solidFill>
                <a:srgbClr val="3D85C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3D85C6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What strategies can we use to figure it out?</a:t>
            </a:r>
            <a:endParaRPr sz="1700" b="1">
              <a:solidFill>
                <a:srgbClr val="3D85C6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" name="Google Shape;11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550" y="1152475"/>
            <a:ext cx="6437324" cy="3620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7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body" idx="1"/>
          </p:nvPr>
        </p:nvSpPr>
        <p:spPr>
          <a:xfrm>
            <a:off x="311700" y="459150"/>
            <a:ext cx="2305200" cy="41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MATH do you see in this picture?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different EQUATIONS can you record to represent your mathematical thinking?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23" name="Google Shape;1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7375" y="364901"/>
            <a:ext cx="5884923" cy="44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8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3.OA.D8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body" idx="1"/>
          </p:nvPr>
        </p:nvSpPr>
        <p:spPr>
          <a:xfrm>
            <a:off x="118425" y="234025"/>
            <a:ext cx="2142000" cy="44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Where do you see arrays in this photo of the Neponset River?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How can they help you determine the actual number?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What are some multiplication equations that match this photo?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130" name="Google Shape;1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0150" y="197700"/>
            <a:ext cx="6742876" cy="449525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title"/>
          </p:nvPr>
        </p:nvSpPr>
        <p:spPr>
          <a:xfrm>
            <a:off x="311700" y="189475"/>
            <a:ext cx="27417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990000"/>
                </a:solidFill>
              </a:rPr>
              <a:t>It’s Truck Day in Red Sox Nation!</a:t>
            </a:r>
            <a:r>
              <a:rPr lang="en"/>
              <a:t> </a:t>
            </a:r>
            <a:endParaRPr/>
          </a:p>
        </p:txBody>
      </p:sp>
      <p:sp>
        <p:nvSpPr>
          <p:cNvPr id="137" name="Google Shape;137;p30"/>
          <p:cNvSpPr txBox="1">
            <a:spLocks noGrp="1"/>
          </p:cNvSpPr>
          <p:nvPr>
            <p:ph type="body" idx="1"/>
          </p:nvPr>
        </p:nvSpPr>
        <p:spPr>
          <a:xfrm>
            <a:off x="0" y="1208150"/>
            <a:ext cx="3004200" cy="33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92100" marR="2921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A2A2A"/>
                </a:solidFill>
                <a:highlight>
                  <a:srgbClr val="FFFFFF"/>
                </a:highlight>
              </a:rPr>
              <a:t>Spring Training is in the air! What’s on the truck?</a:t>
            </a:r>
            <a:endParaRPr sz="1300" b="1">
              <a:solidFill>
                <a:srgbClr val="2A2A2A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20,400 baseballs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1,100 bats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gloves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helmets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T-shirts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pairs of socks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 cases of bubble gum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60 cases of sunflower seeds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8" name="Google Shape;13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9838" y="189463"/>
            <a:ext cx="5857875" cy="2924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30"/>
          <p:cNvSpPr txBox="1"/>
          <p:nvPr/>
        </p:nvSpPr>
        <p:spPr>
          <a:xfrm>
            <a:off x="3129825" y="3287675"/>
            <a:ext cx="58578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Let’s do some mental math!</a:t>
            </a:r>
            <a:endParaRPr sz="17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pieces of equipment?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pieces clothing?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pieces of bubble gum if each case has 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     1,700 pieces?</a:t>
            </a:r>
            <a:endParaRPr sz="1700"/>
          </a:p>
        </p:txBody>
      </p:sp>
      <p:pic>
        <p:nvPicPr>
          <p:cNvPr id="140" name="Google Shape;14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5450" y="3523332"/>
            <a:ext cx="652225" cy="56727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3.OA.C7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700" y="1333800"/>
            <a:ext cx="8350599" cy="368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1"/>
          <p:cNvSpPr/>
          <p:nvPr/>
        </p:nvSpPr>
        <p:spPr>
          <a:xfrm>
            <a:off x="170125" y="95775"/>
            <a:ext cx="1952700" cy="1238100"/>
          </a:xfrm>
          <a:prstGeom prst="wedgeEllipseCallout">
            <a:avLst>
              <a:gd name="adj1" fmla="val 22886"/>
              <a:gd name="adj2" fmla="val 79909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If this graph could talk, what would it say?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148" name="Google Shape;148;p31"/>
          <p:cNvSpPr/>
          <p:nvPr/>
        </p:nvSpPr>
        <p:spPr>
          <a:xfrm>
            <a:off x="3887550" y="95775"/>
            <a:ext cx="1952700" cy="1238100"/>
          </a:xfrm>
          <a:prstGeom prst="wedgeEllipseCallout">
            <a:avLst>
              <a:gd name="adj1" fmla="val -28000"/>
              <a:gd name="adj2" fmla="val 89833"/>
            </a:avLst>
          </a:prstGeom>
          <a:solidFill>
            <a:srgbClr val="274E1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Create a name for this graph.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149" name="Google Shape;149;p31"/>
          <p:cNvSpPr txBox="1"/>
          <p:nvPr/>
        </p:nvSpPr>
        <p:spPr>
          <a:xfrm>
            <a:off x="8646050" y="4789500"/>
            <a:ext cx="607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>
            <a:spLocks noGrp="1"/>
          </p:cNvSpPr>
          <p:nvPr>
            <p:ph type="body" idx="1"/>
          </p:nvPr>
        </p:nvSpPr>
        <p:spPr>
          <a:xfrm>
            <a:off x="4460300" y="445325"/>
            <a:ext cx="4371900" cy="412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5 x 6 = 5 x 2 x 3</a:t>
            </a: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/>
              <a:t>5 x 6 = 5 x 3 x 3</a:t>
            </a: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/>
              <a:t>10 x 3 = (5 x 3) + (5 x 3)</a:t>
            </a:r>
            <a:endParaRPr sz="2900" b="1"/>
          </a:p>
        </p:txBody>
      </p:sp>
      <p:pic>
        <p:nvPicPr>
          <p:cNvPr id="155" name="Google Shape;15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698" y="948825"/>
            <a:ext cx="4059200" cy="25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2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3.OA.B5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3"/>
          <p:cNvSpPr txBox="1">
            <a:spLocks noGrp="1"/>
          </p:cNvSpPr>
          <p:nvPr>
            <p:ph type="body" idx="1"/>
          </p:nvPr>
        </p:nvSpPr>
        <p:spPr>
          <a:xfrm>
            <a:off x="311700" y="623125"/>
            <a:ext cx="4548900" cy="39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660000"/>
                </a:solidFill>
              </a:rPr>
              <a:t>Estimate how many bags of flour are on display.</a:t>
            </a:r>
            <a:endParaRPr sz="28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8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660000"/>
                </a:solidFill>
              </a:rPr>
              <a:t>How can you use math to figure it out?</a:t>
            </a:r>
            <a:endParaRPr sz="28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800" b="1">
                <a:solidFill>
                  <a:srgbClr val="660000"/>
                </a:solidFill>
              </a:rPr>
              <a:t>(think arrays!!!)</a:t>
            </a:r>
            <a:endParaRPr sz="2800" b="1">
              <a:solidFill>
                <a:srgbClr val="660000"/>
              </a:solidFill>
            </a:endParaRPr>
          </a:p>
        </p:txBody>
      </p:sp>
      <p:pic>
        <p:nvPicPr>
          <p:cNvPr id="162" name="Google Shape;16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8103" y="0"/>
            <a:ext cx="385589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3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3.OA.D8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body" idx="1"/>
          </p:nvPr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 u="sng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 u="sng">
                <a:solidFill>
                  <a:srgbClr val="FFFFFF"/>
                </a:solidFill>
              </a:rPr>
              <a:t>Estimate</a:t>
            </a:r>
            <a:r>
              <a:rPr lang="en" sz="2300" b="1">
                <a:solidFill>
                  <a:srgbClr val="FFFFFF"/>
                </a:solidFill>
              </a:rPr>
              <a:t> 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How many White m&amp;ms?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Red m&amp;ms?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Pink m&amp;ms?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Do we see any arrays here?</a:t>
            </a:r>
            <a:endParaRPr sz="2300" b="1">
              <a:solidFill>
                <a:srgbClr val="FFFFFF"/>
              </a:solidFill>
            </a:endParaRPr>
          </a:p>
        </p:txBody>
      </p:sp>
      <p:pic>
        <p:nvPicPr>
          <p:cNvPr id="170" name="Google Shape;1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4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5"/>
          <p:cNvSpPr txBox="1">
            <a:spLocks noGrp="1"/>
          </p:cNvSpPr>
          <p:nvPr>
            <p:ph type="body" idx="1"/>
          </p:nvPr>
        </p:nvSpPr>
        <p:spPr>
          <a:xfrm>
            <a:off x="3861450" y="242500"/>
            <a:ext cx="4970700" cy="43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Estimate the number of cupcakes in this tower.</a:t>
            </a:r>
            <a:endParaRPr sz="32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How can you use math to help you get close?</a:t>
            </a:r>
            <a:endParaRPr sz="32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What fraction might be vanilla frosted? Chocolate frosted?</a:t>
            </a:r>
            <a:endParaRPr sz="3200" b="1">
              <a:solidFill>
                <a:srgbClr val="660000"/>
              </a:solidFill>
            </a:endParaRPr>
          </a:p>
        </p:txBody>
      </p:sp>
      <p:pic>
        <p:nvPicPr>
          <p:cNvPr id="177" name="Google Shape;17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337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5"/>
          <p:cNvSpPr txBox="1"/>
          <p:nvPr/>
        </p:nvSpPr>
        <p:spPr>
          <a:xfrm>
            <a:off x="8455275" y="4782175"/>
            <a:ext cx="718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3.NF.A1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6"/>
          <p:cNvSpPr txBox="1">
            <a:spLocks noGrp="1"/>
          </p:cNvSpPr>
          <p:nvPr>
            <p:ph type="body" idx="1"/>
          </p:nvPr>
        </p:nvSpPr>
        <p:spPr>
          <a:xfrm>
            <a:off x="7590700" y="166075"/>
            <a:ext cx="1509300" cy="44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CC0000"/>
                </a:solidFill>
              </a:rPr>
              <a:t>Today is the Lantern Festival in China.</a:t>
            </a:r>
            <a:endParaRPr sz="14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rgbClr val="0000FF"/>
                </a:solidFill>
                <a:highlight>
                  <a:srgbClr val="FFFFFF"/>
                </a:highlight>
              </a:rPr>
              <a:t>The largest standing lantern measures 66 feet high and was achieved by Tang Paradise in Xi'an, Shaanxi, China, in 2020.</a:t>
            </a:r>
            <a:endParaRPr sz="1100" i="1">
              <a:solidFill>
                <a:srgbClr val="0000F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FF"/>
                </a:solidFill>
                <a:highlight>
                  <a:srgbClr val="FFFFFF"/>
                </a:highlight>
              </a:rPr>
              <a:t>How high is 66 feet? </a:t>
            </a:r>
            <a:endParaRPr sz="1300" b="1">
              <a:solidFill>
                <a:srgbClr val="9900F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900FF"/>
                </a:solidFill>
                <a:highlight>
                  <a:srgbClr val="FFFFFF"/>
                </a:highlight>
              </a:rPr>
              <a:t>About how many times higher is 66 feet than your height?</a:t>
            </a:r>
            <a:endParaRPr sz="1300" b="1">
              <a:solidFill>
                <a:srgbClr val="9900FF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700"/>
          </a:p>
        </p:txBody>
      </p:sp>
      <p:pic>
        <p:nvPicPr>
          <p:cNvPr id="184" name="Google Shape;18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00" y="204775"/>
            <a:ext cx="7429500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6"/>
          <p:cNvSpPr txBox="1"/>
          <p:nvPr/>
        </p:nvSpPr>
        <p:spPr>
          <a:xfrm>
            <a:off x="0" y="488742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3.OA.D8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155CC"/>
                </a:solidFill>
              </a:rPr>
              <a:t>What do you notice? What do you wonder? </a:t>
            </a:r>
            <a:endParaRPr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155CC"/>
                </a:solidFill>
              </a:rPr>
              <a:t>What is going on in this data visualization?</a:t>
            </a:r>
            <a:endParaRPr>
              <a:solidFill>
                <a:srgbClr val="1155CC"/>
              </a:solidFill>
            </a:endParaRPr>
          </a:p>
        </p:txBody>
      </p:sp>
      <p:pic>
        <p:nvPicPr>
          <p:cNvPr id="191" name="Google Shape;19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788" y="1605500"/>
            <a:ext cx="8840425" cy="326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7"/>
          <p:cNvSpPr txBox="1"/>
          <p:nvPr/>
        </p:nvSpPr>
        <p:spPr>
          <a:xfrm>
            <a:off x="8601800" y="4789500"/>
            <a:ext cx="542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8"/>
          <p:cNvSpPr txBox="1">
            <a:spLocks noGrp="1"/>
          </p:cNvSpPr>
          <p:nvPr>
            <p:ph type="body" idx="1"/>
          </p:nvPr>
        </p:nvSpPr>
        <p:spPr>
          <a:xfrm>
            <a:off x="7116400" y="1006475"/>
            <a:ext cx="1716000" cy="35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FF0000"/>
                </a:solidFill>
              </a:rPr>
              <a:t>Which one does not belong?</a:t>
            </a:r>
            <a:endParaRPr sz="2900" b="1">
              <a:solidFill>
                <a:srgbClr val="FF0000"/>
              </a:solidFill>
            </a:endParaRPr>
          </a:p>
        </p:txBody>
      </p:sp>
      <p:pic>
        <p:nvPicPr>
          <p:cNvPr id="198" name="Google Shape;19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91269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8"/>
          <p:cNvSpPr txBox="1"/>
          <p:nvPr/>
        </p:nvSpPr>
        <p:spPr>
          <a:xfrm>
            <a:off x="8447950" y="4789500"/>
            <a:ext cx="696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3.G.A1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9"/>
          <p:cNvSpPr txBox="1">
            <a:spLocks noGrp="1"/>
          </p:cNvSpPr>
          <p:nvPr>
            <p:ph type="body" idx="1"/>
          </p:nvPr>
        </p:nvSpPr>
        <p:spPr>
          <a:xfrm>
            <a:off x="43950" y="129450"/>
            <a:ext cx="2147100" cy="44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Construction began on Mount Rushmore in 1927. The monument was completed in 1941. How long did it take? 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Mount Rushmore National Park was established in 1925. How long ago was that?</a:t>
            </a:r>
            <a:endParaRPr sz="1900">
              <a:solidFill>
                <a:srgbClr val="0B5394"/>
              </a:solidFill>
            </a:endParaRPr>
          </a:p>
        </p:txBody>
      </p:sp>
      <p:pic>
        <p:nvPicPr>
          <p:cNvPr id="205" name="Google Shape;20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3.NBT.A2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Microsoft Macintosh PowerPoint</Application>
  <PresentationFormat>On-screen Show (16:9)</PresentationFormat>
  <Paragraphs>92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Montserrat</vt:lpstr>
      <vt:lpstr>Georgia</vt:lpstr>
      <vt:lpstr>Calibri</vt:lpstr>
      <vt:lpstr>Simple Light</vt:lpstr>
      <vt:lpstr>Simple Light</vt:lpstr>
      <vt:lpstr>What do you notice?  What do you wonder?  What’s going on in this graph?</vt:lpstr>
      <vt:lpstr>PowerPoint Presentation</vt:lpstr>
      <vt:lpstr>Happy Groundhog Day!</vt:lpstr>
      <vt:lpstr>PowerPoint Presentation</vt:lpstr>
      <vt:lpstr>PowerPoint Presentation</vt:lpstr>
      <vt:lpstr>It’s Truck Day in Red Sox Nation!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 you notice? What do you wonder?  What is going on in this data visualization?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you notice?  What do you wonder?  What’s going on in this graph?</dc:title>
  <cp:lastModifiedBy>Manousaridis, Tracy</cp:lastModifiedBy>
  <cp:revision>1</cp:revision>
  <dcterms:modified xsi:type="dcterms:W3CDTF">2022-01-23T21:52:30Z</dcterms:modified>
</cp:coreProperties>
</file>