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35F182-860F-453E-BABC-EEB93A4DF6C1}">
  <a:tblStyle styleId="{E535F182-860F-453E-BABC-EEB93A4DF6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f82bdbf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f82bdbf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f82bdbfa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f82bdbfa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Cycle of 12 years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f82bdbfa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0f82bdbfa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f82bdbfa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0f82bdbfa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55 (same digits)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173 (3-digits)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84 (even)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41 (one even one odd digits)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f82bdbfa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f82bdbfa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f82bdbfa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0f82bdbfa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Truck Day!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f82bdbfa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f82bdbfa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data is representing 1,005 adults in the United States in September 2015 who reported their favorite season. According to studyfinds.org many people pick Fall as their favorite season for a multitude of reasons, not just the weather. Over 50% of people in the U.S. like Fall due to the changing leaves while 41% enjoy the chill in the air. What other reasons might someone like Fall? What is your favorite season? What about this data surprises you?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f82bdbfab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0f82bdbfab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f82bdbfa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f82bdbfa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f82bdbfa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f82bdbfa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f82bdbfa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f82bdbfa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Valentine’s Day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0f82bdbfab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0f82bdbfab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0f82bdbfa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0f82bdbfa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f82bdbfa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0f82bdbfa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0f82bdbfa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0f82bdbfa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241800" y="327275"/>
            <a:ext cx="3663600" cy="42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C1130"/>
                </a:solidFill>
              </a:rPr>
              <a:t>Use the digits on the tiles to create                   2 numbers                  with a sum close to 100.</a:t>
            </a:r>
            <a:endParaRPr sz="23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C1130"/>
                </a:solidFill>
              </a:rPr>
              <a:t>Can you create                3 numbers                  with a sum close to 100?</a:t>
            </a:r>
            <a:endParaRPr sz="23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2.NBT.B5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496375" y="149450"/>
            <a:ext cx="2554500" cy="48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Chinese New Year! 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It’s the Year of the Tiger!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you notice about the Chinese Zodiac?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 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When is the next Year of the Tiger?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26394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440625" y="4848100"/>
            <a:ext cx="776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188400"/>
            <a:ext cx="3579300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Happy Groundhog Day!</a:t>
            </a:r>
            <a:endParaRPr sz="2900" b="1">
              <a:solidFill>
                <a:srgbClr val="783F04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313425"/>
            <a:ext cx="3418800" cy="31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  <a:highlight>
                  <a:srgbClr val="FFFFFF"/>
                </a:highlight>
              </a:rPr>
              <a:t>Punxsutawney Phil comes out today to see his shadow!</a:t>
            </a: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  <a:highlight>
                  <a:srgbClr val="FFFFFF"/>
                </a:highlight>
              </a:rPr>
              <a:t>Will we have 6 more weeks of cold winter, or an early spring?</a:t>
            </a: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  <a:highlight>
                  <a:srgbClr val="FFFFFF"/>
                </a:highlight>
              </a:rPr>
              <a:t>How many days are in 6 weeks?</a:t>
            </a: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  <a:highlight>
                  <a:srgbClr val="FFFFFF"/>
                </a:highlight>
              </a:rPr>
              <a:t>How many months is that?</a:t>
            </a:r>
            <a:endParaRPr sz="1900" b="1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900">
              <a:solidFill>
                <a:srgbClr val="7F6000"/>
              </a:solidFill>
              <a:highlight>
                <a:srgbClr val="FFFFFF"/>
              </a:highlight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77" name="Google Shape;77;p16"/>
          <p:cNvGraphicFramePr/>
          <p:nvPr/>
        </p:nvGraphicFramePr>
        <p:xfrm>
          <a:off x="952500" y="1485000"/>
          <a:ext cx="7239000" cy="3109800"/>
        </p:xfrm>
        <a:graphic>
          <a:graphicData uri="http://schemas.openxmlformats.org/drawingml/2006/table">
            <a:tbl>
              <a:tblPr>
                <a:noFill/>
                <a:tableStyleId>{E535F182-860F-453E-BABC-EEB93A4DF6C1}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4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55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173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84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41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8" name="Google Shape;78;p16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2.OA.C3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7223350" y="520325"/>
            <a:ext cx="1711200" cy="40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 interesting shapes do you see?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/>
              <a:t>Can you see any 3-D shapes?</a:t>
            </a:r>
            <a:endParaRPr sz="2300" b="1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53" y="205675"/>
            <a:ext cx="6910821" cy="45765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8469925" y="4789500"/>
            <a:ext cx="674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49200" y="189475"/>
            <a:ext cx="30042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It’s Truck Day in Red Sox Nation!</a:t>
            </a:r>
            <a:r>
              <a:rPr lang="en" sz="2300"/>
              <a:t> </a:t>
            </a:r>
            <a:endParaRPr sz="2300"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49200" y="1208150"/>
            <a:ext cx="24378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838" y="189463"/>
            <a:ext cx="5857875" cy="29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2546125" y="3947450"/>
            <a:ext cx="65133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item do you think is the HEAVIEST?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is the LIGHTEST?</a:t>
            </a:r>
            <a:endParaRPr sz="2300" b="1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5750" y="119613"/>
            <a:ext cx="6553200" cy="36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8550525" y="4789500"/>
            <a:ext cx="593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6309350" y="617225"/>
            <a:ext cx="2523000" cy="39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do you notice? 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do you wonder? 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is going on in this data visualization?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8224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8425950" y="4789500"/>
            <a:ext cx="71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7183315" y="503125"/>
            <a:ext cx="1820008" cy="43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73763"/>
                </a:solidFill>
              </a:rPr>
              <a:t>ESTIMATE</a:t>
            </a:r>
            <a:endParaRPr sz="2100"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73763"/>
                </a:solidFill>
              </a:rPr>
              <a:t>How many…</a:t>
            </a:r>
            <a:endParaRPr sz="2100"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C0000"/>
                </a:solidFill>
              </a:rPr>
              <a:t>Red </a:t>
            </a:r>
            <a:r>
              <a:rPr lang="en" sz="2100" b="1" dirty="0" err="1">
                <a:solidFill>
                  <a:srgbClr val="CC0000"/>
                </a:solidFill>
              </a:rPr>
              <a:t>m&amp;ms</a:t>
            </a:r>
            <a:r>
              <a:rPr lang="en" sz="2100" b="1" dirty="0">
                <a:solidFill>
                  <a:srgbClr val="CC0000"/>
                </a:solidFill>
              </a:rPr>
              <a:t>?</a:t>
            </a:r>
            <a:endParaRPr sz="210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C0000"/>
                </a:solidFill>
              </a:rPr>
              <a:t>White </a:t>
            </a:r>
            <a:r>
              <a:rPr lang="en" sz="2100" b="1" dirty="0" err="1">
                <a:solidFill>
                  <a:srgbClr val="CC0000"/>
                </a:solidFill>
              </a:rPr>
              <a:t>m&amp;ms</a:t>
            </a:r>
            <a:r>
              <a:rPr lang="en" sz="2100" b="1" dirty="0">
                <a:solidFill>
                  <a:srgbClr val="CC0000"/>
                </a:solidFill>
              </a:rPr>
              <a:t>?</a:t>
            </a:r>
            <a:endParaRPr sz="210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 dirty="0">
                <a:solidFill>
                  <a:srgbClr val="CC0000"/>
                </a:solidFill>
              </a:rPr>
              <a:t>Pink </a:t>
            </a:r>
            <a:r>
              <a:rPr lang="en" sz="2100" b="1" dirty="0" err="1">
                <a:solidFill>
                  <a:srgbClr val="CC0000"/>
                </a:solidFill>
              </a:rPr>
              <a:t>m&amp;ms</a:t>
            </a:r>
            <a:r>
              <a:rPr lang="en" sz="2100" b="1" dirty="0">
                <a:solidFill>
                  <a:srgbClr val="CC0000"/>
                </a:solidFill>
              </a:rPr>
              <a:t>?</a:t>
            </a:r>
            <a:endParaRPr sz="2100" b="1" dirty="0">
              <a:solidFill>
                <a:srgbClr val="CC0000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70404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8469925" y="4789500"/>
            <a:ext cx="674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56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20359"/>
            <a:ext cx="8520600" cy="339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2.NBT.B5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6462775" y="410025"/>
            <a:ext cx="2369400" cy="41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700" b="1">
                <a:solidFill>
                  <a:srgbClr val="7F6000"/>
                </a:solidFill>
              </a:rPr>
              <a:t>How can you count these cookies?</a:t>
            </a:r>
            <a:endParaRPr sz="3700" b="1">
              <a:solidFill>
                <a:srgbClr val="7F6000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13075" y="-513073"/>
            <a:ext cx="5149525" cy="617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2.NBT.A2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1023650" y="114400"/>
            <a:ext cx="6840900" cy="903300"/>
          </a:xfrm>
          <a:prstGeom prst="rect">
            <a:avLst/>
          </a:prstGeom>
          <a:solidFill>
            <a:srgbClr val="D5A6BD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/>
              <a:t>Would you rather have a whole plate of cookies or one giant cookie?</a:t>
            </a:r>
            <a:endParaRPr sz="2600" b="1"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523" y="1017725"/>
            <a:ext cx="3831901" cy="40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646" y="1017724"/>
            <a:ext cx="3008879" cy="40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2.SMP.3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6858000" y="98675"/>
            <a:ext cx="2286000" cy="48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E69138"/>
                </a:solidFill>
              </a:rPr>
              <a:t>It’s the Lantern Festival in China!</a:t>
            </a:r>
            <a:endParaRPr sz="2300" b="1" i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69138"/>
                </a:solidFill>
              </a:rPr>
              <a:t>How can we efficiently </a:t>
            </a:r>
            <a:r>
              <a:rPr lang="en" sz="2300" b="1">
                <a:solidFill>
                  <a:srgbClr val="E69138"/>
                </a:solidFill>
              </a:rPr>
              <a:t>estimate</a:t>
            </a:r>
            <a:r>
              <a:rPr lang="en" sz="2300">
                <a:solidFill>
                  <a:srgbClr val="E69138"/>
                </a:solidFill>
              </a:rPr>
              <a:t> the number of lanterns here?</a:t>
            </a:r>
            <a:endParaRPr sz="2300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E69138"/>
                </a:solidFill>
              </a:rPr>
              <a:t>Let’s talk about our strategies!</a:t>
            </a:r>
            <a:endParaRPr sz="2300">
              <a:solidFill>
                <a:srgbClr val="E69138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8404275" y="4826125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262200"/>
            <a:ext cx="8520600" cy="7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How might we count these muffins?</a:t>
            </a:r>
            <a:endParaRPr sz="2900" b="1">
              <a:solidFill>
                <a:srgbClr val="7F6000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088" y="1017713"/>
            <a:ext cx="6619875" cy="408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7469150" y="318625"/>
            <a:ext cx="1615800" cy="4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These two murals are each more than 12 feet long! 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/>
              <a:t>How long might they be together?</a:t>
            </a:r>
            <a:endParaRPr sz="2300" b="1"/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0" y="174726"/>
            <a:ext cx="7313308" cy="456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842625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2.MD.A3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211500" y="166350"/>
            <a:ext cx="3569700" cy="7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Happy President’s Day!</a:t>
            </a:r>
            <a:endParaRPr sz="2300" b="1">
              <a:solidFill>
                <a:srgbClr val="0B5394"/>
              </a:solidFill>
            </a:endParaRPr>
          </a:p>
        </p:txBody>
      </p:sp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211475" y="851525"/>
            <a:ext cx="3569700" cy="37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1155CC"/>
                </a:solidFill>
              </a:rPr>
              <a:t>This is Mount Rushmore in South Dakota</a:t>
            </a:r>
            <a:endParaRPr sz="1700" b="1" i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George Washington’s face is    60 feet tall.</a:t>
            </a: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Abraham Lincoln’s face is        62 feet tall.</a:t>
            </a: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Teddy Roosevelt’s is 59 feet, and Thomas Jefferson’s is 61 feet.</a:t>
            </a: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How many feet is that altogether?</a:t>
            </a:r>
            <a:endParaRPr sz="1700" b="1">
              <a:solidFill>
                <a:srgbClr val="1155CC"/>
              </a:solidFill>
            </a:endParaRPr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/>
        </p:nvSpPr>
        <p:spPr>
          <a:xfrm>
            <a:off x="0" y="48318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2.MD.B5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Macintosh PowerPoint</Application>
  <PresentationFormat>On-screen Show (16:9)</PresentationFormat>
  <Paragraphs>91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Presentation</vt:lpstr>
      <vt:lpstr>Happy Chinese New Year!   It’s the Year of the Tiger!  What do you notice about the Chinese Zodiac?   When is the next Year of the Tiger? </vt:lpstr>
      <vt:lpstr>Happy Groundhog Day!</vt:lpstr>
      <vt:lpstr>Which one does not belong?</vt:lpstr>
      <vt:lpstr>PowerPoint Presentation</vt:lpstr>
      <vt:lpstr>It’s Truck Day in Red Sox Nation! </vt:lpstr>
      <vt:lpstr>PowerPoint Presentation</vt:lpstr>
      <vt:lpstr>PowerPoint Presentation</vt:lpstr>
      <vt:lpstr>Which one doesn’t belong?</vt:lpstr>
      <vt:lpstr>PowerPoint Presentation</vt:lpstr>
      <vt:lpstr>Would you rather have a whole plate of cookies or one giant cookie?</vt:lpstr>
      <vt:lpstr>PowerPoint Presentation</vt:lpstr>
      <vt:lpstr>How might we count these muffins?</vt:lpstr>
      <vt:lpstr>PowerPoint Presentation</vt:lpstr>
      <vt:lpstr>Happy President’s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2022-01-23T21:34:27Z</dcterms:modified>
</cp:coreProperties>
</file>