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Comic Sans MS" panose="030F0902030302020204" pitchFamily="66" charset="0"/>
      <p:regular r:id="rId21"/>
    </p:embeddedFont>
    <p:embeddedFont>
      <p:font typeface="Georgia" panose="02040502050405020303" pitchFamily="18" charset="0"/>
      <p:regular r:id="rId22"/>
      <p:bold r:id="rId23"/>
      <p:italic r:id="rId24"/>
      <p:boldItalic r:id="rId25"/>
    </p:embeddedFont>
    <p:embeddedFont>
      <p:font typeface="Montserrat" pitchFamily="2" charset="77"/>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9215BD9-0927-46AF-B03B-FC56503A3670}">
  <a:tblStyle styleId="{29215BD9-0927-46AF-B03B-FC56503A367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53deaa34c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53deaa34c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3,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ab468fb21d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ab468fb21d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a309951f1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a309951f1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a309951f1c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a309951f1c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0a4c689f72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0a4c689f7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af1c8f99bc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af1c8f99b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10, 2022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af1c8f99bc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af1c8f99b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af1c8f99bc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af1c8f99bc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0a4c689f72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0a4c689f7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13, 2022</a:t>
            </a:r>
            <a:endParaRPr/>
          </a:p>
          <a:p>
            <a:pPr marL="0" lvl="0" indent="0" algn="l" rtl="0">
              <a:spcBef>
                <a:spcPts val="0"/>
              </a:spcBef>
              <a:spcAft>
                <a:spcPts val="0"/>
              </a:spcAft>
              <a:buNone/>
            </a:pPr>
            <a:r>
              <a:rPr lang="en"/>
              <a:t>Korean American Day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0a4c689f72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0a4c689f7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18, 2022</a:t>
            </a:r>
            <a:endParaRPr/>
          </a:p>
          <a:p>
            <a:pPr marL="0" lvl="0" indent="0" algn="l" rtl="0">
              <a:spcBef>
                <a:spcPts val="0"/>
              </a:spcBef>
              <a:spcAft>
                <a:spcPts val="0"/>
              </a:spcAft>
              <a:buNone/>
            </a:pPr>
            <a:r>
              <a:rPr lang="en"/>
              <a:t>Martin Luther King Jr.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0a4c689f72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0a4c689f72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January 18, 2022</a:t>
            </a:r>
            <a:endParaRPr>
              <a:solidFill>
                <a:schemeClr val="dk1"/>
              </a:solidFill>
            </a:endParaRPr>
          </a:p>
          <a:p>
            <a:pPr marL="0" lvl="0" indent="0" algn="l" rtl="0">
              <a:spcBef>
                <a:spcPts val="0"/>
              </a:spcBef>
              <a:spcAft>
                <a:spcPts val="0"/>
              </a:spcAft>
              <a:buNone/>
            </a:pPr>
            <a:r>
              <a:rPr lang="en">
                <a:solidFill>
                  <a:schemeClr val="dk1"/>
                </a:solidFill>
              </a:rPr>
              <a:t>Mahayana New Year (Northeast Asia)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b087a8802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b087a880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0a4c689f72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10a4c689f72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b087a88020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b087a8802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24, 2022</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aa20105ff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aa20105f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0a4c689f72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0a4c689f72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26, 2022</a:t>
            </a:r>
            <a:endParaRPr/>
          </a:p>
          <a:p>
            <a:pPr marL="0" lvl="0" indent="0" algn="l" rtl="0">
              <a:spcBef>
                <a:spcPts val="0"/>
              </a:spcBef>
              <a:spcAft>
                <a:spcPts val="0"/>
              </a:spcAft>
              <a:buNone/>
            </a:pPr>
            <a:r>
              <a:rPr lang="en"/>
              <a:t>Australia Day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0a4c689f72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0a4c689f72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27, 2002</a:t>
            </a:r>
            <a:endParaRPr/>
          </a:p>
          <a:p>
            <a:pPr marL="0" lvl="0" indent="0" algn="l" rtl="0">
              <a:spcBef>
                <a:spcPts val="0"/>
              </a:spcBef>
              <a:spcAft>
                <a:spcPts val="0"/>
              </a:spcAft>
              <a:buNone/>
            </a:pPr>
            <a:r>
              <a:rPr lang="en"/>
              <a:t>Holocaust Remembrance Day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b087a88020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b087a88020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6488025" y="239350"/>
            <a:ext cx="2542500" cy="1323000"/>
          </a:xfrm>
          <a:prstGeom prst="wedgeEllipseCallout">
            <a:avLst>
              <a:gd name="adj1" fmla="val -58212"/>
              <a:gd name="adj2" fmla="val 33435"/>
            </a:avLst>
          </a:prstGeom>
          <a:solidFill>
            <a:srgbClr val="F6B26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t>What do you notice?</a:t>
            </a:r>
            <a:endParaRPr sz="1900"/>
          </a:p>
          <a:p>
            <a:pPr marL="0" lvl="0" indent="0" algn="ctr" rtl="0">
              <a:spcBef>
                <a:spcPts val="0"/>
              </a:spcBef>
              <a:spcAft>
                <a:spcPts val="0"/>
              </a:spcAft>
              <a:buNone/>
            </a:pPr>
            <a:r>
              <a:rPr lang="en" sz="1900"/>
              <a:t>What do you wonder?</a:t>
            </a:r>
            <a:endParaRPr sz="1900"/>
          </a:p>
        </p:txBody>
      </p:sp>
      <p:sp>
        <p:nvSpPr>
          <p:cNvPr id="55" name="Google Shape;55;p13"/>
          <p:cNvSpPr/>
          <p:nvPr/>
        </p:nvSpPr>
        <p:spPr>
          <a:xfrm>
            <a:off x="6541300" y="3295625"/>
            <a:ext cx="2489400" cy="1391400"/>
          </a:xfrm>
          <a:prstGeom prst="wedgeEllipseCallout">
            <a:avLst>
              <a:gd name="adj1" fmla="val -55464"/>
              <a:gd name="adj2" fmla="val -44338"/>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t>What is going on in this data visualization?</a:t>
            </a:r>
            <a:endParaRPr sz="1900"/>
          </a:p>
        </p:txBody>
      </p:sp>
      <p:pic>
        <p:nvPicPr>
          <p:cNvPr id="56" name="Google Shape;56;p13"/>
          <p:cNvPicPr preferRelativeResize="0"/>
          <p:nvPr/>
        </p:nvPicPr>
        <p:blipFill>
          <a:blip r:embed="rId3">
            <a:alphaModFix/>
          </a:blip>
          <a:stretch>
            <a:fillRect/>
          </a:stretch>
        </p:blipFill>
        <p:spPr>
          <a:xfrm>
            <a:off x="152400" y="152400"/>
            <a:ext cx="5605308" cy="4838700"/>
          </a:xfrm>
          <a:prstGeom prst="rect">
            <a:avLst/>
          </a:prstGeom>
          <a:noFill/>
          <a:ln>
            <a:noFill/>
          </a:ln>
        </p:spPr>
      </p:pic>
      <p:sp>
        <p:nvSpPr>
          <p:cNvPr id="57" name="Google Shape;57;p13"/>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5.MD.B</a:t>
            </a:r>
            <a:endParaRPr sz="1100"/>
          </a:p>
        </p:txBody>
      </p:sp>
      <p:sp>
        <p:nvSpPr>
          <p:cNvPr id="58" name="Google Shape;58;p13"/>
          <p:cNvSpPr txBox="1"/>
          <p:nvPr/>
        </p:nvSpPr>
        <p:spPr>
          <a:xfrm>
            <a:off x="7416300" y="4851000"/>
            <a:ext cx="17277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999999"/>
                </a:solidFill>
              </a:rPr>
              <a:t>YouCubed @ Stanford University</a:t>
            </a:r>
            <a:endParaRPr sz="700">
              <a:solidFill>
                <a:srgbClr val="9999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000"/>
                                        <p:tgtEl>
                                          <p:spTgt spid="5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dk2"/>
                </a:solidFill>
              </a:rPr>
              <a:t>Which one DOES NOT belong?</a:t>
            </a:r>
            <a:endParaRPr sz="2900" b="1">
              <a:solidFill>
                <a:schemeClr val="dk2"/>
              </a:solidFill>
            </a:endParaRPr>
          </a:p>
          <a:p>
            <a:pPr marL="0" lvl="0" indent="0" algn="l" rtl="0">
              <a:spcBef>
                <a:spcPts val="0"/>
              </a:spcBef>
              <a:spcAft>
                <a:spcPts val="0"/>
              </a:spcAft>
              <a:buNone/>
            </a:pPr>
            <a:endParaRPr/>
          </a:p>
        </p:txBody>
      </p:sp>
      <p:graphicFrame>
        <p:nvGraphicFramePr>
          <p:cNvPr id="64" name="Google Shape;64;p14"/>
          <p:cNvGraphicFramePr/>
          <p:nvPr/>
        </p:nvGraphicFramePr>
        <p:xfrm>
          <a:off x="575725" y="1672000"/>
          <a:ext cx="7774150" cy="2865060"/>
        </p:xfrm>
        <a:graphic>
          <a:graphicData uri="http://schemas.openxmlformats.org/drawingml/2006/table">
            <a:tbl>
              <a:tblPr>
                <a:noFill/>
                <a:tableStyleId>{29215BD9-0927-46AF-B03B-FC56503A3670}</a:tableStyleId>
              </a:tblPr>
              <a:tblGrid>
                <a:gridCol w="3887075">
                  <a:extLst>
                    <a:ext uri="{9D8B030D-6E8A-4147-A177-3AD203B41FA5}">
                      <a16:colId xmlns:a16="http://schemas.microsoft.com/office/drawing/2014/main" val="20000"/>
                    </a:ext>
                  </a:extLst>
                </a:gridCol>
                <a:gridCol w="3887075">
                  <a:extLst>
                    <a:ext uri="{9D8B030D-6E8A-4147-A177-3AD203B41FA5}">
                      <a16:colId xmlns:a16="http://schemas.microsoft.com/office/drawing/2014/main" val="20001"/>
                    </a:ext>
                  </a:extLst>
                </a:gridCol>
              </a:tblGrid>
              <a:tr h="1215425">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2300 ÷ 10</a:t>
                      </a:r>
                      <a:endParaRPr sz="4400">
                        <a:solidFill>
                          <a:srgbClr val="351C75"/>
                        </a:solidFill>
                      </a:endParaRPr>
                    </a:p>
                    <a:p>
                      <a:pPr marL="0" lvl="0" indent="0" algn="ctr" rtl="0">
                        <a:spcBef>
                          <a:spcPts val="0"/>
                        </a:spcBef>
                        <a:spcAft>
                          <a:spcPts val="0"/>
                        </a:spcAft>
                        <a:buNone/>
                      </a:pPr>
                      <a:endParaRPr sz="19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0.23 x 10³</a:t>
                      </a:r>
                      <a:endParaRPr sz="44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extLst>
                  <a:ext uri="{0D108BD9-81ED-4DB2-BD59-A6C34878D82A}">
                    <a16:rowId xmlns:a16="http://schemas.microsoft.com/office/drawing/2014/main" val="10000"/>
                  </a:ext>
                </a:extLst>
              </a:tr>
              <a:tr h="1215425">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23 x 100</a:t>
                      </a:r>
                      <a:endParaRPr sz="4400">
                        <a:solidFill>
                          <a:srgbClr val="351C75"/>
                        </a:solidFill>
                      </a:endParaRPr>
                    </a:p>
                    <a:p>
                      <a:pPr marL="0" lvl="0" indent="0" algn="ctr" rtl="0">
                        <a:spcBef>
                          <a:spcPts val="0"/>
                        </a:spcBef>
                        <a:spcAft>
                          <a:spcPts val="0"/>
                        </a:spcAft>
                        <a:buNone/>
                      </a:pPr>
                      <a:endParaRPr sz="19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endParaRPr sz="1900">
                        <a:solidFill>
                          <a:srgbClr val="351C75"/>
                        </a:solidFill>
                      </a:endParaRPr>
                    </a:p>
                    <a:p>
                      <a:pPr marL="0" lvl="0" indent="0" algn="ctr" rtl="0">
                        <a:spcBef>
                          <a:spcPts val="0"/>
                        </a:spcBef>
                        <a:spcAft>
                          <a:spcPts val="0"/>
                        </a:spcAft>
                        <a:buNone/>
                      </a:pPr>
                      <a:r>
                        <a:rPr lang="en" sz="4400">
                          <a:solidFill>
                            <a:srgbClr val="351C75"/>
                          </a:solidFill>
                        </a:rPr>
                        <a:t>230</a:t>
                      </a:r>
                      <a:endParaRPr sz="4400">
                        <a:solidFill>
                          <a:srgbClr val="351C75"/>
                        </a:solidFill>
                      </a:endParaRPr>
                    </a:p>
                  </a:txBody>
                  <a:tcPr marL="91425" marR="91425" marT="91425" marB="91425">
                    <a:lnL w="38100" cap="flat" cmpd="sng">
                      <a:solidFill>
                        <a:srgbClr val="274E13"/>
                      </a:solidFill>
                      <a:prstDash val="solid"/>
                      <a:round/>
                      <a:headEnd type="none" w="sm" len="sm"/>
                      <a:tailEnd type="none" w="sm" len="sm"/>
                    </a:lnL>
                    <a:lnR w="38100" cap="flat" cmpd="sng">
                      <a:solidFill>
                        <a:srgbClr val="274E13"/>
                      </a:solidFill>
                      <a:prstDash val="solid"/>
                      <a:round/>
                      <a:headEnd type="none" w="sm" len="sm"/>
                      <a:tailEnd type="none" w="sm" len="sm"/>
                    </a:lnR>
                    <a:lnT w="38100" cap="flat" cmpd="sng">
                      <a:solidFill>
                        <a:srgbClr val="274E13"/>
                      </a:solidFill>
                      <a:prstDash val="solid"/>
                      <a:round/>
                      <a:headEnd type="none" w="sm" len="sm"/>
                      <a:tailEnd type="none" w="sm" len="sm"/>
                    </a:lnT>
                    <a:lnB w="38100" cap="flat" cmpd="sng">
                      <a:solidFill>
                        <a:srgbClr val="274E1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5" name="Google Shape;65;p14"/>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5.NBT.A2</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219550" y="785425"/>
            <a:ext cx="41514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1">
                <a:solidFill>
                  <a:srgbClr val="434343"/>
                </a:solidFill>
                <a:latin typeface="Comic Sans MS"/>
                <a:ea typeface="Comic Sans MS"/>
                <a:cs typeface="Comic Sans MS"/>
                <a:sym typeface="Comic Sans MS"/>
              </a:rPr>
              <a:t>The Dorchester Heights Monument is 115 ft. tall</a:t>
            </a:r>
            <a:endParaRPr sz="2300" b="1">
              <a:solidFill>
                <a:srgbClr val="434343"/>
              </a:solidFill>
              <a:latin typeface="Comic Sans MS"/>
              <a:ea typeface="Comic Sans MS"/>
              <a:cs typeface="Comic Sans MS"/>
              <a:sym typeface="Comic Sans MS"/>
            </a:endParaRPr>
          </a:p>
        </p:txBody>
      </p:sp>
      <p:sp>
        <p:nvSpPr>
          <p:cNvPr id="71" name="Google Shape;71;p15"/>
          <p:cNvSpPr txBox="1">
            <a:spLocks noGrp="1"/>
          </p:cNvSpPr>
          <p:nvPr>
            <p:ph type="body" idx="1"/>
          </p:nvPr>
        </p:nvSpPr>
        <p:spPr>
          <a:xfrm>
            <a:off x="311700" y="2008575"/>
            <a:ext cx="3535800" cy="258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1" i="1">
                <a:latin typeface="Comic Sans MS"/>
                <a:ea typeface="Comic Sans MS"/>
                <a:cs typeface="Comic Sans MS"/>
                <a:sym typeface="Comic Sans MS"/>
              </a:rPr>
              <a:t>About </a:t>
            </a:r>
            <a:r>
              <a:rPr lang="en" sz="2300" b="1">
                <a:latin typeface="Comic Sans MS"/>
                <a:ea typeface="Comic Sans MS"/>
                <a:cs typeface="Comic Sans MS"/>
                <a:sym typeface="Comic Sans MS"/>
              </a:rPr>
              <a:t>how many times taller is it than you?</a:t>
            </a:r>
            <a:endParaRPr sz="2300" b="1">
              <a:latin typeface="Comic Sans MS"/>
              <a:ea typeface="Comic Sans MS"/>
              <a:cs typeface="Comic Sans MS"/>
              <a:sym typeface="Comic Sans MS"/>
            </a:endParaRPr>
          </a:p>
          <a:p>
            <a:pPr marL="0" lvl="0" indent="0" algn="l" rtl="0">
              <a:spcBef>
                <a:spcPts val="1600"/>
              </a:spcBef>
              <a:spcAft>
                <a:spcPts val="0"/>
              </a:spcAft>
              <a:buNone/>
            </a:pPr>
            <a:r>
              <a:rPr lang="en" sz="2300" b="1">
                <a:latin typeface="Comic Sans MS"/>
                <a:ea typeface="Comic Sans MS"/>
                <a:cs typeface="Comic Sans MS"/>
                <a:sym typeface="Comic Sans MS"/>
              </a:rPr>
              <a:t>About how many times taller is it than Dr. Green? (He’s 6ft. tall)</a:t>
            </a:r>
            <a:endParaRPr sz="2300" b="1">
              <a:latin typeface="Comic Sans MS"/>
              <a:ea typeface="Comic Sans MS"/>
              <a:cs typeface="Comic Sans MS"/>
              <a:sym typeface="Comic Sans MS"/>
            </a:endParaRPr>
          </a:p>
          <a:p>
            <a:pPr marL="0" lvl="0" indent="0" algn="l" rtl="0">
              <a:spcBef>
                <a:spcPts val="1600"/>
              </a:spcBef>
              <a:spcAft>
                <a:spcPts val="1600"/>
              </a:spcAft>
              <a:buNone/>
            </a:pPr>
            <a:endParaRPr sz="2300" b="1">
              <a:latin typeface="Comic Sans MS"/>
              <a:ea typeface="Comic Sans MS"/>
              <a:cs typeface="Comic Sans MS"/>
              <a:sym typeface="Comic Sans MS"/>
            </a:endParaRPr>
          </a:p>
        </p:txBody>
      </p:sp>
      <p:pic>
        <p:nvPicPr>
          <p:cNvPr id="72" name="Google Shape;72;p15"/>
          <p:cNvPicPr preferRelativeResize="0"/>
          <p:nvPr/>
        </p:nvPicPr>
        <p:blipFill>
          <a:blip r:embed="rId3">
            <a:alphaModFix/>
          </a:blip>
          <a:stretch>
            <a:fillRect/>
          </a:stretch>
        </p:blipFill>
        <p:spPr>
          <a:xfrm>
            <a:off x="4446342" y="2"/>
            <a:ext cx="4697658" cy="5143500"/>
          </a:xfrm>
          <a:prstGeom prst="rect">
            <a:avLst/>
          </a:prstGeom>
          <a:noFill/>
          <a:ln>
            <a:noFill/>
          </a:ln>
        </p:spPr>
      </p:pic>
      <p:sp>
        <p:nvSpPr>
          <p:cNvPr id="73" name="Google Shape;73;p1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5.NF.B5</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 calcmode="lin" valueType="num">
                                      <p:cBhvr additive="base">
                                        <p:cTn id="7" dur="1000"/>
                                        <p:tgtEl>
                                          <p:spTgt spid="71">
                                            <p:txEl>
                                              <p:pRg st="0" end="0"/>
                                            </p:txEl>
                                          </p:spTgt>
                                        </p:tgtEl>
                                        <p:attrNameLst>
                                          <p:attrName>ppt_w</p:attrName>
                                        </p:attrNameLst>
                                      </p:cBhvr>
                                      <p:tavLst>
                                        <p:tav tm="0">
                                          <p:val>
                                            <p:strVal val="0"/>
                                          </p:val>
                                        </p:tav>
                                        <p:tav tm="100000">
                                          <p:val>
                                            <p:strVal val="#ppt_w"/>
                                          </p:val>
                                        </p:tav>
                                      </p:tavLst>
                                    </p:anim>
                                    <p:anim calcmode="lin" valueType="num">
                                      <p:cBhvr additive="base">
                                        <p:cTn id="8" dur="1000"/>
                                        <p:tgtEl>
                                          <p:spTgt spid="71">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1">
                                            <p:txEl>
                                              <p:pRg st="1" end="1"/>
                                            </p:txEl>
                                          </p:spTgt>
                                        </p:tgtEl>
                                        <p:attrNameLst>
                                          <p:attrName>style.visibility</p:attrName>
                                        </p:attrNameLst>
                                      </p:cBhvr>
                                      <p:to>
                                        <p:strVal val="visible"/>
                                      </p:to>
                                    </p:set>
                                    <p:anim calcmode="lin" valueType="num">
                                      <p:cBhvr additive="base">
                                        <p:cTn id="13" dur="1000"/>
                                        <p:tgtEl>
                                          <p:spTgt spid="71">
                                            <p:txEl>
                                              <p:pRg st="1" end="1"/>
                                            </p:txEl>
                                          </p:spTgt>
                                        </p:tgtEl>
                                        <p:attrNameLst>
                                          <p:attrName>ppt_w</p:attrName>
                                        </p:attrNameLst>
                                      </p:cBhvr>
                                      <p:tavLst>
                                        <p:tav tm="0">
                                          <p:val>
                                            <p:strVal val="0"/>
                                          </p:val>
                                        </p:tav>
                                        <p:tav tm="100000">
                                          <p:val>
                                            <p:strVal val="#ppt_w"/>
                                          </p:val>
                                        </p:tav>
                                      </p:tavLst>
                                    </p:anim>
                                    <p:anim calcmode="lin" valueType="num">
                                      <p:cBhvr additive="base">
                                        <p:cTn id="14" dur="1000"/>
                                        <p:tgtEl>
                                          <p:spTgt spid="71">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1">
                                            <p:txEl>
                                              <p:pRg st="2" end="2"/>
                                            </p:txEl>
                                          </p:spTgt>
                                        </p:tgtEl>
                                        <p:attrNameLst>
                                          <p:attrName>style.visibility</p:attrName>
                                        </p:attrNameLst>
                                      </p:cBhvr>
                                      <p:to>
                                        <p:strVal val="visible"/>
                                      </p:to>
                                    </p:set>
                                    <p:anim calcmode="lin" valueType="num">
                                      <p:cBhvr additive="base">
                                        <p:cTn id="19" dur="1000"/>
                                        <p:tgtEl>
                                          <p:spTgt spid="71">
                                            <p:txEl>
                                              <p:pRg st="2" end="2"/>
                                            </p:txEl>
                                          </p:spTgt>
                                        </p:tgtEl>
                                        <p:attrNameLst>
                                          <p:attrName>ppt_w</p:attrName>
                                        </p:attrNameLst>
                                      </p:cBhvr>
                                      <p:tavLst>
                                        <p:tav tm="0">
                                          <p:val>
                                            <p:strVal val="0"/>
                                          </p:val>
                                        </p:tav>
                                        <p:tav tm="100000">
                                          <p:val>
                                            <p:strVal val="#ppt_w"/>
                                          </p:val>
                                        </p:tav>
                                      </p:tavLst>
                                    </p:anim>
                                    <p:anim calcmode="lin" valueType="num">
                                      <p:cBhvr additive="base">
                                        <p:cTn id="20" dur="1000"/>
                                        <p:tgtEl>
                                          <p:spTgt spid="71">
                                            <p:txEl>
                                              <p:pRg st="2" end="2"/>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rot="-5400000">
            <a:off x="-1059975" y="1727725"/>
            <a:ext cx="4267800" cy="120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accent5"/>
                </a:solidFill>
                <a:latin typeface="Georgia"/>
                <a:ea typeface="Georgia"/>
                <a:cs typeface="Georgia"/>
                <a:sym typeface="Georgia"/>
              </a:rPr>
              <a:t>Would You Rather ...</a:t>
            </a:r>
            <a:endParaRPr sz="2900" b="1">
              <a:solidFill>
                <a:schemeClr val="accent5"/>
              </a:solidFill>
              <a:latin typeface="Georgia"/>
              <a:ea typeface="Georgia"/>
              <a:cs typeface="Georgia"/>
              <a:sym typeface="Georgia"/>
            </a:endParaRPr>
          </a:p>
        </p:txBody>
      </p:sp>
      <p:pic>
        <p:nvPicPr>
          <p:cNvPr id="79" name="Google Shape;79;p16"/>
          <p:cNvPicPr preferRelativeResize="0"/>
          <p:nvPr/>
        </p:nvPicPr>
        <p:blipFill>
          <a:blip r:embed="rId3">
            <a:alphaModFix/>
          </a:blip>
          <a:stretch>
            <a:fillRect/>
          </a:stretch>
        </p:blipFill>
        <p:spPr>
          <a:xfrm>
            <a:off x="1927624" y="0"/>
            <a:ext cx="7048802" cy="5143500"/>
          </a:xfrm>
          <a:prstGeom prst="rect">
            <a:avLst/>
          </a:prstGeom>
          <a:noFill/>
          <a:ln>
            <a:noFill/>
          </a:ln>
        </p:spPr>
      </p:pic>
      <p:sp>
        <p:nvSpPr>
          <p:cNvPr id="80" name="Google Shape;80;p16"/>
          <p:cNvSpPr txBox="1"/>
          <p:nvPr/>
        </p:nvSpPr>
        <p:spPr>
          <a:xfrm>
            <a:off x="7532125" y="4844550"/>
            <a:ext cx="1445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rPr>
              <a:t>wouldyourathermath.com</a:t>
            </a:r>
            <a:endParaRPr sz="800">
              <a:solidFill>
                <a:schemeClr val="lt1"/>
              </a:solidFill>
            </a:endParaRPr>
          </a:p>
        </p:txBody>
      </p:sp>
      <p:sp>
        <p:nvSpPr>
          <p:cNvPr id="81" name="Google Shape;81;p16"/>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5.SMP.3</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body" idx="1"/>
          </p:nvPr>
        </p:nvSpPr>
        <p:spPr>
          <a:xfrm>
            <a:off x="47775" y="64200"/>
            <a:ext cx="3909300" cy="450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900" b="1">
                <a:solidFill>
                  <a:srgbClr val="990000"/>
                </a:solidFill>
                <a:latin typeface="Montserrat"/>
                <a:ea typeface="Montserrat"/>
                <a:cs typeface="Montserrat"/>
                <a:sym typeface="Montserrat"/>
              </a:rPr>
              <a:t>Happy Harlem Globetrotter’s Day!</a:t>
            </a:r>
            <a:endParaRPr sz="1900" b="1">
              <a:solidFill>
                <a:srgbClr val="990000"/>
              </a:solidFill>
              <a:latin typeface="Montserrat"/>
              <a:ea typeface="Montserrat"/>
              <a:cs typeface="Montserrat"/>
              <a:sym typeface="Montserrat"/>
            </a:endParaRPr>
          </a:p>
          <a:p>
            <a:pPr marL="0" lvl="0" indent="0" algn="ctr" rtl="0">
              <a:spcBef>
                <a:spcPts val="1600"/>
              </a:spcBef>
              <a:spcAft>
                <a:spcPts val="0"/>
              </a:spcAft>
              <a:buClr>
                <a:schemeClr val="dk1"/>
              </a:buClr>
              <a:buSzPts val="1100"/>
              <a:buFont typeface="Arial"/>
              <a:buNone/>
            </a:pPr>
            <a:r>
              <a:rPr lang="en" sz="1700" b="1">
                <a:solidFill>
                  <a:srgbClr val="1C4587"/>
                </a:solidFill>
                <a:latin typeface="Montserrat"/>
                <a:ea typeface="Montserrat"/>
                <a:cs typeface="Montserrat"/>
                <a:sym typeface="Montserrat"/>
              </a:rPr>
              <a:t>Founded in Chicago (not Harlem!!) in 1926, they’ve won over 27,000 games over the decades! Harlem Globetrotters Day is a day to honor and remember the achievement of this great basketball team and all other teams worldwide.</a:t>
            </a:r>
            <a:endParaRPr sz="1100" b="1">
              <a:solidFill>
                <a:srgbClr val="1C4587"/>
              </a:solidFill>
              <a:latin typeface="Montserrat"/>
              <a:ea typeface="Montserrat"/>
              <a:cs typeface="Montserrat"/>
              <a:sym typeface="Montserrat"/>
            </a:endParaRPr>
          </a:p>
          <a:p>
            <a:pPr marL="0" lvl="0" indent="0" algn="ctr" rtl="0">
              <a:spcBef>
                <a:spcPts val="1600"/>
              </a:spcBef>
              <a:spcAft>
                <a:spcPts val="0"/>
              </a:spcAft>
              <a:buClr>
                <a:schemeClr val="dk1"/>
              </a:buClr>
              <a:buSzPts val="1100"/>
              <a:buFont typeface="Arial"/>
              <a:buNone/>
            </a:pPr>
            <a:r>
              <a:rPr lang="en" sz="1900" b="1">
                <a:solidFill>
                  <a:srgbClr val="1C4587"/>
                </a:solidFill>
                <a:latin typeface="Montserrat"/>
                <a:ea typeface="Montserrat"/>
                <a:cs typeface="Montserrat"/>
                <a:sym typeface="Montserrat"/>
              </a:rPr>
              <a:t>Find as many factor pairs of 27,000 as you can!           </a:t>
            </a:r>
            <a:r>
              <a:rPr lang="en" sz="1900" b="1" i="1">
                <a:solidFill>
                  <a:srgbClr val="1C4587"/>
                </a:solidFill>
                <a:latin typeface="Montserrat"/>
                <a:ea typeface="Montserrat"/>
                <a:cs typeface="Montserrat"/>
                <a:sym typeface="Montserrat"/>
              </a:rPr>
              <a:t>Hint… think factor pairs of 27</a:t>
            </a:r>
            <a:endParaRPr sz="1900" b="1" i="1">
              <a:solidFill>
                <a:srgbClr val="1C4587"/>
              </a:solidFill>
              <a:latin typeface="Montserrat"/>
              <a:ea typeface="Montserrat"/>
              <a:cs typeface="Montserrat"/>
              <a:sym typeface="Montserrat"/>
            </a:endParaRPr>
          </a:p>
          <a:p>
            <a:pPr marL="0" lvl="0" indent="0" algn="l" rtl="0">
              <a:spcBef>
                <a:spcPts val="1600"/>
              </a:spcBef>
              <a:spcAft>
                <a:spcPts val="1600"/>
              </a:spcAft>
              <a:buNone/>
            </a:pPr>
            <a:endParaRPr/>
          </a:p>
        </p:txBody>
      </p:sp>
      <p:pic>
        <p:nvPicPr>
          <p:cNvPr id="87" name="Google Shape;87;p17"/>
          <p:cNvPicPr preferRelativeResize="0"/>
          <p:nvPr/>
        </p:nvPicPr>
        <p:blipFill>
          <a:blip r:embed="rId3">
            <a:alphaModFix/>
          </a:blip>
          <a:stretch>
            <a:fillRect/>
          </a:stretch>
        </p:blipFill>
        <p:spPr>
          <a:xfrm>
            <a:off x="4000500" y="0"/>
            <a:ext cx="5143499" cy="5143499"/>
          </a:xfrm>
          <a:prstGeom prst="rect">
            <a:avLst/>
          </a:prstGeom>
          <a:noFill/>
          <a:ln>
            <a:noFill/>
          </a:ln>
        </p:spPr>
      </p:pic>
      <p:sp>
        <p:nvSpPr>
          <p:cNvPr id="88" name="Google Shape;88;p17"/>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p:nvPr/>
        </p:nvSpPr>
        <p:spPr>
          <a:xfrm>
            <a:off x="105725" y="241450"/>
            <a:ext cx="2331900" cy="1406700"/>
          </a:xfrm>
          <a:prstGeom prst="wedgeEllipseCallout">
            <a:avLst>
              <a:gd name="adj1" fmla="val 50288"/>
              <a:gd name="adj2" fmla="val 51168"/>
            </a:avLst>
          </a:prstGeom>
          <a:solidFill>
            <a:srgbClr val="E6913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rPr>
              <a:t>If this GRAPH could talk, what would it say?</a:t>
            </a:r>
            <a:endParaRPr sz="900"/>
          </a:p>
        </p:txBody>
      </p:sp>
      <p:sp>
        <p:nvSpPr>
          <p:cNvPr id="94" name="Google Shape;94;p18"/>
          <p:cNvSpPr/>
          <p:nvPr/>
        </p:nvSpPr>
        <p:spPr>
          <a:xfrm>
            <a:off x="6974725" y="1885550"/>
            <a:ext cx="1826100" cy="1198800"/>
          </a:xfrm>
          <a:prstGeom prst="wedgeEllipseCallout">
            <a:avLst>
              <a:gd name="adj1" fmla="val -53763"/>
              <a:gd name="adj2" fmla="val -50252"/>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What is a clever NAME for this graph?</a:t>
            </a:r>
            <a:endParaRPr sz="1700"/>
          </a:p>
        </p:txBody>
      </p:sp>
      <p:sp>
        <p:nvSpPr>
          <p:cNvPr id="95" name="Google Shape;95;p18"/>
          <p:cNvSpPr/>
          <p:nvPr/>
        </p:nvSpPr>
        <p:spPr>
          <a:xfrm>
            <a:off x="406075" y="3153475"/>
            <a:ext cx="1512900" cy="1242300"/>
          </a:xfrm>
          <a:prstGeom prst="wedgeEllipseCallout">
            <a:avLst>
              <a:gd name="adj1" fmla="val 68939"/>
              <a:gd name="adj2" fmla="val 8965"/>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t>Why does it matter?</a:t>
            </a:r>
            <a:endParaRPr sz="1900"/>
          </a:p>
        </p:txBody>
      </p:sp>
      <p:pic>
        <p:nvPicPr>
          <p:cNvPr id="96" name="Google Shape;96;p18"/>
          <p:cNvPicPr preferRelativeResize="0"/>
          <p:nvPr/>
        </p:nvPicPr>
        <p:blipFill>
          <a:blip r:embed="rId3">
            <a:alphaModFix/>
          </a:blip>
          <a:stretch>
            <a:fillRect/>
          </a:stretch>
        </p:blipFill>
        <p:spPr>
          <a:xfrm>
            <a:off x="2669650" y="76200"/>
            <a:ext cx="3926329" cy="4991100"/>
          </a:xfrm>
          <a:prstGeom prst="rect">
            <a:avLst/>
          </a:prstGeom>
          <a:noFill/>
          <a:ln>
            <a:noFill/>
          </a:ln>
        </p:spPr>
      </p:pic>
      <p:sp>
        <p:nvSpPr>
          <p:cNvPr id="97" name="Google Shape;97;p18"/>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5.MD.B</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669525" y="204775"/>
            <a:ext cx="7787476" cy="4819900"/>
          </a:xfrm>
          <a:prstGeom prst="rect">
            <a:avLst/>
          </a:prstGeom>
          <a:noFill/>
          <a:ln>
            <a:noFill/>
          </a:ln>
        </p:spPr>
      </p:pic>
      <p:sp>
        <p:nvSpPr>
          <p:cNvPr id="103" name="Google Shape;103;p19"/>
          <p:cNvSpPr txBox="1"/>
          <p:nvPr/>
        </p:nvSpPr>
        <p:spPr>
          <a:xfrm>
            <a:off x="7181800" y="4780575"/>
            <a:ext cx="1370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lt1"/>
                </a:solidFill>
              </a:rPr>
              <a:t>wouldyourathermath.com</a:t>
            </a:r>
            <a:endParaRPr sz="800">
              <a:solidFill>
                <a:schemeClr val="lt1"/>
              </a:solidFill>
            </a:endParaRPr>
          </a:p>
        </p:txBody>
      </p:sp>
      <p:sp>
        <p:nvSpPr>
          <p:cNvPr id="104" name="Google Shape;104;p19"/>
          <p:cNvSpPr txBox="1"/>
          <p:nvPr/>
        </p:nvSpPr>
        <p:spPr>
          <a:xfrm>
            <a:off x="-56150" y="475747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5.NBT.B5</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281550"/>
            <a:ext cx="8520600" cy="55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can you say about these two models?</a:t>
            </a:r>
            <a:endParaRPr/>
          </a:p>
        </p:txBody>
      </p:sp>
      <p:sp>
        <p:nvSpPr>
          <p:cNvPr id="110" name="Google Shape;110;p20"/>
          <p:cNvSpPr/>
          <p:nvPr/>
        </p:nvSpPr>
        <p:spPr>
          <a:xfrm>
            <a:off x="311700" y="11524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0"/>
          <p:cNvSpPr/>
          <p:nvPr/>
        </p:nvSpPr>
        <p:spPr>
          <a:xfrm>
            <a:off x="311700" y="14572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p:nvPr/>
        </p:nvSpPr>
        <p:spPr>
          <a:xfrm>
            <a:off x="615000" y="14572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0"/>
          <p:cNvSpPr/>
          <p:nvPr/>
        </p:nvSpPr>
        <p:spPr>
          <a:xfrm>
            <a:off x="615000" y="11524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0"/>
          <p:cNvSpPr/>
          <p:nvPr/>
        </p:nvSpPr>
        <p:spPr>
          <a:xfrm>
            <a:off x="311700" y="23716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a:off x="311700" y="20668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0"/>
          <p:cNvSpPr/>
          <p:nvPr/>
        </p:nvSpPr>
        <p:spPr>
          <a:xfrm>
            <a:off x="311700" y="17620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0"/>
          <p:cNvSpPr/>
          <p:nvPr/>
        </p:nvSpPr>
        <p:spPr>
          <a:xfrm>
            <a:off x="918300" y="14572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0"/>
          <p:cNvSpPr/>
          <p:nvPr/>
        </p:nvSpPr>
        <p:spPr>
          <a:xfrm>
            <a:off x="918300" y="11524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615000" y="23716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615000" y="20668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615000" y="17620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p:nvPr/>
        </p:nvSpPr>
        <p:spPr>
          <a:xfrm>
            <a:off x="918300" y="23716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0"/>
          <p:cNvSpPr/>
          <p:nvPr/>
        </p:nvSpPr>
        <p:spPr>
          <a:xfrm>
            <a:off x="918300" y="20668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0"/>
          <p:cNvSpPr/>
          <p:nvPr/>
        </p:nvSpPr>
        <p:spPr>
          <a:xfrm>
            <a:off x="918300" y="1762075"/>
            <a:ext cx="303300" cy="292500"/>
          </a:xfrm>
          <a:prstGeom prst="rect">
            <a:avLst/>
          </a:prstGeom>
          <a:solidFill>
            <a:srgbClr val="FF00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0"/>
          <p:cNvSpPr/>
          <p:nvPr/>
        </p:nvSpPr>
        <p:spPr>
          <a:xfrm>
            <a:off x="12216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21315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15249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0"/>
          <p:cNvSpPr/>
          <p:nvPr/>
        </p:nvSpPr>
        <p:spPr>
          <a:xfrm>
            <a:off x="27381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p:nvPr/>
        </p:nvSpPr>
        <p:spPr>
          <a:xfrm>
            <a:off x="24348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0"/>
          <p:cNvSpPr/>
          <p:nvPr/>
        </p:nvSpPr>
        <p:spPr>
          <a:xfrm>
            <a:off x="1828200" y="1152475"/>
            <a:ext cx="303300" cy="292500"/>
          </a:xfrm>
          <a:prstGeom prst="rect">
            <a:avLst/>
          </a:prstGeom>
          <a:solidFill>
            <a:srgbClr val="1155CC"/>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0"/>
          <p:cNvSpPr/>
          <p:nvPr/>
        </p:nvSpPr>
        <p:spPr>
          <a:xfrm>
            <a:off x="53737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0"/>
          <p:cNvSpPr/>
          <p:nvPr/>
        </p:nvSpPr>
        <p:spPr>
          <a:xfrm>
            <a:off x="53737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0"/>
          <p:cNvSpPr/>
          <p:nvPr/>
        </p:nvSpPr>
        <p:spPr>
          <a:xfrm>
            <a:off x="53737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0"/>
          <p:cNvSpPr/>
          <p:nvPr/>
        </p:nvSpPr>
        <p:spPr>
          <a:xfrm>
            <a:off x="53737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0"/>
          <p:cNvSpPr/>
          <p:nvPr/>
        </p:nvSpPr>
        <p:spPr>
          <a:xfrm>
            <a:off x="53737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0"/>
          <p:cNvSpPr/>
          <p:nvPr/>
        </p:nvSpPr>
        <p:spPr>
          <a:xfrm>
            <a:off x="53737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0"/>
          <p:cNvSpPr/>
          <p:nvPr/>
        </p:nvSpPr>
        <p:spPr>
          <a:xfrm>
            <a:off x="53737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0"/>
          <p:cNvSpPr/>
          <p:nvPr/>
        </p:nvSpPr>
        <p:spPr>
          <a:xfrm>
            <a:off x="53737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0"/>
          <p:cNvSpPr/>
          <p:nvPr/>
        </p:nvSpPr>
        <p:spPr>
          <a:xfrm>
            <a:off x="53737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0"/>
          <p:cNvSpPr/>
          <p:nvPr/>
        </p:nvSpPr>
        <p:spPr>
          <a:xfrm>
            <a:off x="53737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0"/>
          <p:cNvSpPr/>
          <p:nvPr/>
        </p:nvSpPr>
        <p:spPr>
          <a:xfrm>
            <a:off x="5677000" y="1152475"/>
            <a:ext cx="303300" cy="2931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0"/>
          <p:cNvSpPr/>
          <p:nvPr/>
        </p:nvSpPr>
        <p:spPr>
          <a:xfrm>
            <a:off x="5677000" y="2068524"/>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0"/>
          <p:cNvSpPr/>
          <p:nvPr/>
        </p:nvSpPr>
        <p:spPr>
          <a:xfrm>
            <a:off x="5677000" y="1763174"/>
            <a:ext cx="303300" cy="2931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0"/>
          <p:cNvSpPr/>
          <p:nvPr/>
        </p:nvSpPr>
        <p:spPr>
          <a:xfrm>
            <a:off x="5677000" y="1457825"/>
            <a:ext cx="303300" cy="2931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0"/>
          <p:cNvSpPr/>
          <p:nvPr/>
        </p:nvSpPr>
        <p:spPr>
          <a:xfrm>
            <a:off x="5677000" y="2984573"/>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0"/>
          <p:cNvSpPr/>
          <p:nvPr/>
        </p:nvSpPr>
        <p:spPr>
          <a:xfrm>
            <a:off x="5677000" y="2373874"/>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0"/>
          <p:cNvSpPr/>
          <p:nvPr/>
        </p:nvSpPr>
        <p:spPr>
          <a:xfrm>
            <a:off x="5677000" y="2679224"/>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p:nvPr/>
        </p:nvSpPr>
        <p:spPr>
          <a:xfrm>
            <a:off x="5677000" y="3595273"/>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0"/>
          <p:cNvSpPr/>
          <p:nvPr/>
        </p:nvSpPr>
        <p:spPr>
          <a:xfrm>
            <a:off x="5677000" y="3289923"/>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0"/>
          <p:cNvSpPr/>
          <p:nvPr/>
        </p:nvSpPr>
        <p:spPr>
          <a:xfrm>
            <a:off x="5677000" y="3900622"/>
            <a:ext cx="303300" cy="2931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0"/>
          <p:cNvSpPr/>
          <p:nvPr/>
        </p:nvSpPr>
        <p:spPr>
          <a:xfrm>
            <a:off x="59803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0"/>
          <p:cNvSpPr/>
          <p:nvPr/>
        </p:nvSpPr>
        <p:spPr>
          <a:xfrm>
            <a:off x="59803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0"/>
          <p:cNvSpPr/>
          <p:nvPr/>
        </p:nvSpPr>
        <p:spPr>
          <a:xfrm>
            <a:off x="59803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0"/>
          <p:cNvSpPr/>
          <p:nvPr/>
        </p:nvSpPr>
        <p:spPr>
          <a:xfrm>
            <a:off x="59803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0"/>
          <p:cNvSpPr/>
          <p:nvPr/>
        </p:nvSpPr>
        <p:spPr>
          <a:xfrm>
            <a:off x="59803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0"/>
          <p:cNvSpPr/>
          <p:nvPr/>
        </p:nvSpPr>
        <p:spPr>
          <a:xfrm>
            <a:off x="59803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0"/>
          <p:cNvSpPr/>
          <p:nvPr/>
        </p:nvSpPr>
        <p:spPr>
          <a:xfrm>
            <a:off x="59803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0"/>
          <p:cNvSpPr/>
          <p:nvPr/>
        </p:nvSpPr>
        <p:spPr>
          <a:xfrm>
            <a:off x="59803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0"/>
          <p:cNvSpPr/>
          <p:nvPr/>
        </p:nvSpPr>
        <p:spPr>
          <a:xfrm>
            <a:off x="59803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0"/>
          <p:cNvSpPr/>
          <p:nvPr/>
        </p:nvSpPr>
        <p:spPr>
          <a:xfrm>
            <a:off x="59803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0"/>
          <p:cNvSpPr/>
          <p:nvPr/>
        </p:nvSpPr>
        <p:spPr>
          <a:xfrm>
            <a:off x="62836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0"/>
          <p:cNvSpPr/>
          <p:nvPr/>
        </p:nvSpPr>
        <p:spPr>
          <a:xfrm>
            <a:off x="62836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0"/>
          <p:cNvSpPr/>
          <p:nvPr/>
        </p:nvSpPr>
        <p:spPr>
          <a:xfrm>
            <a:off x="62836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0"/>
          <p:cNvSpPr/>
          <p:nvPr/>
        </p:nvSpPr>
        <p:spPr>
          <a:xfrm>
            <a:off x="62836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0"/>
          <p:cNvSpPr/>
          <p:nvPr/>
        </p:nvSpPr>
        <p:spPr>
          <a:xfrm>
            <a:off x="62836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0"/>
          <p:cNvSpPr/>
          <p:nvPr/>
        </p:nvSpPr>
        <p:spPr>
          <a:xfrm>
            <a:off x="62836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0"/>
          <p:cNvSpPr/>
          <p:nvPr/>
        </p:nvSpPr>
        <p:spPr>
          <a:xfrm>
            <a:off x="62836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0"/>
          <p:cNvSpPr/>
          <p:nvPr/>
        </p:nvSpPr>
        <p:spPr>
          <a:xfrm>
            <a:off x="62836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0"/>
          <p:cNvSpPr/>
          <p:nvPr/>
        </p:nvSpPr>
        <p:spPr>
          <a:xfrm>
            <a:off x="62836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0"/>
          <p:cNvSpPr/>
          <p:nvPr/>
        </p:nvSpPr>
        <p:spPr>
          <a:xfrm>
            <a:off x="62836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0"/>
          <p:cNvSpPr/>
          <p:nvPr/>
        </p:nvSpPr>
        <p:spPr>
          <a:xfrm>
            <a:off x="6586900" y="11524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0"/>
          <p:cNvSpPr/>
          <p:nvPr/>
        </p:nvSpPr>
        <p:spPr>
          <a:xfrm>
            <a:off x="6586900" y="2066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0"/>
          <p:cNvSpPr/>
          <p:nvPr/>
        </p:nvSpPr>
        <p:spPr>
          <a:xfrm>
            <a:off x="6586900" y="17620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0"/>
          <p:cNvSpPr/>
          <p:nvPr/>
        </p:nvSpPr>
        <p:spPr>
          <a:xfrm>
            <a:off x="6586900" y="1457275"/>
            <a:ext cx="303300" cy="292500"/>
          </a:xfrm>
          <a:prstGeom prst="rect">
            <a:avLst/>
          </a:prstGeom>
          <a:solidFill>
            <a:srgbClr val="38761D"/>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0"/>
          <p:cNvSpPr/>
          <p:nvPr/>
        </p:nvSpPr>
        <p:spPr>
          <a:xfrm>
            <a:off x="6586900" y="29812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0"/>
          <p:cNvSpPr/>
          <p:nvPr/>
        </p:nvSpPr>
        <p:spPr>
          <a:xfrm>
            <a:off x="6586900" y="2371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0"/>
          <p:cNvSpPr/>
          <p:nvPr/>
        </p:nvSpPr>
        <p:spPr>
          <a:xfrm>
            <a:off x="6586900" y="26764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0"/>
          <p:cNvSpPr/>
          <p:nvPr/>
        </p:nvSpPr>
        <p:spPr>
          <a:xfrm>
            <a:off x="6586900" y="35908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0"/>
          <p:cNvSpPr/>
          <p:nvPr/>
        </p:nvSpPr>
        <p:spPr>
          <a:xfrm>
            <a:off x="6586900" y="32860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0"/>
          <p:cNvSpPr/>
          <p:nvPr/>
        </p:nvSpPr>
        <p:spPr>
          <a:xfrm>
            <a:off x="6586900" y="3895675"/>
            <a:ext cx="303300" cy="292500"/>
          </a:xfrm>
          <a:prstGeom prst="rect">
            <a:avLst/>
          </a:prstGeom>
          <a:solidFill>
            <a:srgbClr val="4C113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0"/>
          <p:cNvSpPr txBox="1">
            <a:spLocks noGrp="1"/>
          </p:cNvSpPr>
          <p:nvPr>
            <p:ph type="title"/>
          </p:nvPr>
        </p:nvSpPr>
        <p:spPr>
          <a:xfrm>
            <a:off x="311700" y="4303525"/>
            <a:ext cx="8520600" cy="55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the SAME? What is DIFFERENT?</a:t>
            </a:r>
            <a:endParaRPr/>
          </a:p>
        </p:txBody>
      </p:sp>
      <p:sp>
        <p:nvSpPr>
          <p:cNvPr id="182" name="Google Shape;182;p20"/>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5.OA.A2</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1"/>
          <p:cNvSpPr txBox="1">
            <a:spLocks noGrp="1"/>
          </p:cNvSpPr>
          <p:nvPr>
            <p:ph type="body" idx="1"/>
          </p:nvPr>
        </p:nvSpPr>
        <p:spPr>
          <a:xfrm>
            <a:off x="6978100" y="183625"/>
            <a:ext cx="2126100" cy="491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i="1">
                <a:solidFill>
                  <a:srgbClr val="CC0000"/>
                </a:solidFill>
                <a:latin typeface="Montserrat"/>
                <a:ea typeface="Montserrat"/>
                <a:cs typeface="Montserrat"/>
                <a:sym typeface="Montserrat"/>
              </a:rPr>
              <a:t>It was in 1903 that just over 100 Koreans first arrived in the United States. That number quickly grew and within two years a further 7,500 Korean immigrants had made the same journey.  On Korean American day we honor and celebrate all of the wonderful contributions our Korean American friends have made.</a:t>
            </a:r>
            <a:endParaRPr sz="1100" i="1">
              <a:solidFill>
                <a:srgbClr val="CC0000"/>
              </a:solidFill>
              <a:latin typeface="Montserrat"/>
              <a:ea typeface="Montserrat"/>
              <a:cs typeface="Montserrat"/>
              <a:sym typeface="Montserrat"/>
            </a:endParaRPr>
          </a:p>
          <a:p>
            <a:pPr marL="0" lvl="0" indent="0" algn="ctr" rtl="0">
              <a:spcBef>
                <a:spcPts val="1600"/>
              </a:spcBef>
              <a:spcAft>
                <a:spcPts val="0"/>
              </a:spcAft>
              <a:buNone/>
            </a:pPr>
            <a:r>
              <a:rPr lang="en" sz="1300" b="1" i="1">
                <a:solidFill>
                  <a:srgbClr val="1C4587"/>
                </a:solidFill>
                <a:latin typeface="Montserrat"/>
                <a:ea typeface="Montserrat"/>
                <a:cs typeface="Montserrat"/>
                <a:sym typeface="Montserrat"/>
              </a:rPr>
              <a:t>How many times bigger is 7,500 than 100?</a:t>
            </a:r>
            <a:endParaRPr sz="1300" b="1" i="1">
              <a:solidFill>
                <a:srgbClr val="1C4587"/>
              </a:solidFill>
              <a:latin typeface="Montserrat"/>
              <a:ea typeface="Montserrat"/>
              <a:cs typeface="Montserrat"/>
              <a:sym typeface="Montserrat"/>
            </a:endParaRPr>
          </a:p>
          <a:p>
            <a:pPr marL="0" lvl="0" indent="0" algn="ctr" rtl="0">
              <a:spcBef>
                <a:spcPts val="1600"/>
              </a:spcBef>
              <a:spcAft>
                <a:spcPts val="1600"/>
              </a:spcAft>
              <a:buNone/>
            </a:pPr>
            <a:r>
              <a:rPr lang="en" sz="1300" b="1" i="1">
                <a:solidFill>
                  <a:srgbClr val="1C4587"/>
                </a:solidFill>
                <a:latin typeface="Montserrat"/>
                <a:ea typeface="Montserrat"/>
                <a:cs typeface="Montserrat"/>
                <a:sym typeface="Montserrat"/>
              </a:rPr>
              <a:t>What are some factor pairs of 7,500?</a:t>
            </a:r>
            <a:endParaRPr sz="1300" b="1" i="1">
              <a:solidFill>
                <a:srgbClr val="1C4587"/>
              </a:solidFill>
              <a:latin typeface="Montserrat"/>
              <a:ea typeface="Montserrat"/>
              <a:cs typeface="Montserrat"/>
              <a:sym typeface="Montserrat"/>
            </a:endParaRPr>
          </a:p>
        </p:txBody>
      </p:sp>
      <p:pic>
        <p:nvPicPr>
          <p:cNvPr id="188" name="Google Shape;188;p21"/>
          <p:cNvPicPr preferRelativeResize="0"/>
          <p:nvPr/>
        </p:nvPicPr>
        <p:blipFill>
          <a:blip r:embed="rId3">
            <a:alphaModFix/>
          </a:blip>
          <a:stretch>
            <a:fillRect/>
          </a:stretch>
        </p:blipFill>
        <p:spPr>
          <a:xfrm>
            <a:off x="-4" y="0"/>
            <a:ext cx="7093856" cy="5143499"/>
          </a:xfrm>
          <a:prstGeom prst="rect">
            <a:avLst/>
          </a:prstGeom>
          <a:noFill/>
          <a:ln>
            <a:noFill/>
          </a:ln>
        </p:spPr>
      </p:pic>
      <p:sp>
        <p:nvSpPr>
          <p:cNvPr id="189" name="Google Shape;189;p21"/>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5.NBT.B6</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22"/>
          <p:cNvSpPr txBox="1">
            <a:spLocks noGrp="1"/>
          </p:cNvSpPr>
          <p:nvPr>
            <p:ph type="body" idx="1"/>
          </p:nvPr>
        </p:nvSpPr>
        <p:spPr>
          <a:xfrm>
            <a:off x="47800" y="2858875"/>
            <a:ext cx="1512900" cy="171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i="1">
                <a:solidFill>
                  <a:srgbClr val="CC0000"/>
                </a:solidFill>
              </a:rPr>
              <a:t>Here is a close-up of this mural under construction</a:t>
            </a:r>
            <a:endParaRPr sz="1700" b="1" i="1">
              <a:solidFill>
                <a:srgbClr val="CC0000"/>
              </a:solidFill>
            </a:endParaRPr>
          </a:p>
          <a:p>
            <a:pPr marL="0" lvl="0" indent="0" algn="ctr" rtl="0">
              <a:spcBef>
                <a:spcPts val="1600"/>
              </a:spcBef>
              <a:spcAft>
                <a:spcPts val="1600"/>
              </a:spcAft>
              <a:buNone/>
            </a:pPr>
            <a:r>
              <a:rPr lang="en" sz="1000" b="1" i="1">
                <a:solidFill>
                  <a:srgbClr val="CC0000"/>
                </a:solidFill>
              </a:rPr>
              <a:t>(ProBlak and GoFive)</a:t>
            </a:r>
            <a:endParaRPr sz="1000" b="1" i="1">
              <a:solidFill>
                <a:srgbClr val="CC0000"/>
              </a:solidFill>
            </a:endParaRPr>
          </a:p>
        </p:txBody>
      </p:sp>
      <p:pic>
        <p:nvPicPr>
          <p:cNvPr id="196" name="Google Shape;196;p22"/>
          <p:cNvPicPr preferRelativeResize="0"/>
          <p:nvPr/>
        </p:nvPicPr>
        <p:blipFill>
          <a:blip r:embed="rId3">
            <a:alphaModFix/>
          </a:blip>
          <a:stretch>
            <a:fillRect/>
          </a:stretch>
        </p:blipFill>
        <p:spPr>
          <a:xfrm>
            <a:off x="0" y="4"/>
            <a:ext cx="9144000" cy="2634343"/>
          </a:xfrm>
          <a:prstGeom prst="rect">
            <a:avLst/>
          </a:prstGeom>
          <a:noFill/>
          <a:ln>
            <a:noFill/>
          </a:ln>
        </p:spPr>
      </p:pic>
      <p:pic>
        <p:nvPicPr>
          <p:cNvPr id="197" name="Google Shape;197;p22"/>
          <p:cNvPicPr preferRelativeResize="0"/>
          <p:nvPr/>
        </p:nvPicPr>
        <p:blipFill>
          <a:blip r:embed="rId4">
            <a:alphaModFix/>
          </a:blip>
          <a:stretch>
            <a:fillRect/>
          </a:stretch>
        </p:blipFill>
        <p:spPr>
          <a:xfrm>
            <a:off x="1640225" y="1280275"/>
            <a:ext cx="5640699" cy="3827025"/>
          </a:xfrm>
          <a:prstGeom prst="rect">
            <a:avLst/>
          </a:prstGeom>
          <a:noFill/>
          <a:ln>
            <a:noFill/>
          </a:ln>
        </p:spPr>
      </p:pic>
      <p:sp>
        <p:nvSpPr>
          <p:cNvPr id="198" name="Google Shape;198;p22"/>
          <p:cNvSpPr txBox="1"/>
          <p:nvPr/>
        </p:nvSpPr>
        <p:spPr>
          <a:xfrm>
            <a:off x="7280925" y="2819075"/>
            <a:ext cx="1863000" cy="2016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rgbClr val="CC0000"/>
                </a:solidFill>
              </a:rPr>
              <a:t>How can we use multiplication and estimation to determine how many bricks make up both murals?</a:t>
            </a:r>
            <a:endParaRPr sz="1700" b="1">
              <a:solidFill>
                <a:srgbClr val="CC0000"/>
              </a:solidFill>
            </a:endParaRPr>
          </a:p>
        </p:txBody>
      </p:sp>
      <p:sp>
        <p:nvSpPr>
          <p:cNvPr id="199" name="Google Shape;199;p22"/>
          <p:cNvSpPr txBox="1"/>
          <p:nvPr/>
        </p:nvSpPr>
        <p:spPr>
          <a:xfrm>
            <a:off x="8454000" y="4867225"/>
            <a:ext cx="69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5.NBT.B5</a:t>
            </a:r>
            <a:endParaRPr sz="9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3"/>
          <p:cNvSpPr txBox="1">
            <a:spLocks noGrp="1"/>
          </p:cNvSpPr>
          <p:nvPr>
            <p:ph type="body" idx="1"/>
          </p:nvPr>
        </p:nvSpPr>
        <p:spPr>
          <a:xfrm>
            <a:off x="7667475" y="55225"/>
            <a:ext cx="1441200" cy="451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A61C00"/>
                </a:solidFill>
              </a:rPr>
              <a:t>Happy Mahayana New Year!</a:t>
            </a:r>
            <a:endParaRPr sz="1700" b="1">
              <a:solidFill>
                <a:srgbClr val="A61C00"/>
              </a:solidFill>
            </a:endParaRPr>
          </a:p>
          <a:p>
            <a:pPr marL="0" lvl="0" indent="0" algn="ctr" rtl="0">
              <a:spcBef>
                <a:spcPts val="1600"/>
              </a:spcBef>
              <a:spcAft>
                <a:spcPts val="0"/>
              </a:spcAft>
              <a:buNone/>
            </a:pPr>
            <a:r>
              <a:rPr lang="en" sz="1700">
                <a:solidFill>
                  <a:srgbClr val="A61C00"/>
                </a:solidFill>
              </a:rPr>
              <a:t>How can we use multiplication and arrays to estimate how many lanterns are here?</a:t>
            </a:r>
            <a:endParaRPr sz="1700">
              <a:solidFill>
                <a:srgbClr val="A61C00"/>
              </a:solidFill>
            </a:endParaRPr>
          </a:p>
          <a:p>
            <a:pPr marL="0" lvl="0" indent="0" algn="ctr" rtl="0">
              <a:spcBef>
                <a:spcPts val="1600"/>
              </a:spcBef>
              <a:spcAft>
                <a:spcPts val="1600"/>
              </a:spcAft>
              <a:buNone/>
            </a:pPr>
            <a:r>
              <a:rPr lang="en" sz="1700">
                <a:solidFill>
                  <a:srgbClr val="A61C00"/>
                </a:solidFill>
              </a:rPr>
              <a:t>What is a good estimate?</a:t>
            </a:r>
            <a:endParaRPr sz="1700">
              <a:solidFill>
                <a:srgbClr val="A61C00"/>
              </a:solidFill>
            </a:endParaRPr>
          </a:p>
        </p:txBody>
      </p:sp>
      <p:pic>
        <p:nvPicPr>
          <p:cNvPr id="205" name="Google Shape;205;p23"/>
          <p:cNvPicPr preferRelativeResize="0"/>
          <p:nvPr/>
        </p:nvPicPr>
        <p:blipFill>
          <a:blip r:embed="rId3">
            <a:alphaModFix/>
          </a:blip>
          <a:stretch>
            <a:fillRect/>
          </a:stretch>
        </p:blipFill>
        <p:spPr>
          <a:xfrm>
            <a:off x="31850" y="55229"/>
            <a:ext cx="7588451" cy="5088275"/>
          </a:xfrm>
          <a:prstGeom prst="rect">
            <a:avLst/>
          </a:prstGeom>
          <a:noFill/>
          <a:ln>
            <a:noFill/>
          </a:ln>
        </p:spPr>
      </p:pic>
      <p:sp>
        <p:nvSpPr>
          <p:cNvPr id="206" name="Google Shape;206;p23"/>
          <p:cNvSpPr txBox="1"/>
          <p:nvPr/>
        </p:nvSpPr>
        <p:spPr>
          <a:xfrm>
            <a:off x="8414100" y="4820400"/>
            <a:ext cx="729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5.NBT.B5</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4"/>
          <p:cNvSpPr txBox="1">
            <a:spLocks noGrp="1"/>
          </p:cNvSpPr>
          <p:nvPr>
            <p:ph type="body" idx="1"/>
          </p:nvPr>
        </p:nvSpPr>
        <p:spPr>
          <a:xfrm>
            <a:off x="6020600" y="-50"/>
            <a:ext cx="3123600" cy="5143500"/>
          </a:xfrm>
          <a:prstGeom prst="rect">
            <a:avLst/>
          </a:prstGeom>
          <a:solidFill>
            <a:srgbClr val="FF9900"/>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FFFFFF"/>
                </a:solidFill>
              </a:rPr>
              <a:t>What do you notice?</a:t>
            </a:r>
            <a:endParaRPr sz="2300" b="1">
              <a:solidFill>
                <a:srgbClr val="FFFFFF"/>
              </a:solidFill>
            </a:endParaRPr>
          </a:p>
          <a:p>
            <a:pPr marL="0" lvl="0" indent="0" algn="ctr" rtl="0">
              <a:spcBef>
                <a:spcPts val="1600"/>
              </a:spcBef>
              <a:spcAft>
                <a:spcPts val="0"/>
              </a:spcAft>
              <a:buNone/>
            </a:pPr>
            <a:r>
              <a:rPr lang="en" sz="2300" b="1">
                <a:solidFill>
                  <a:srgbClr val="FFFFFF"/>
                </a:solidFill>
              </a:rPr>
              <a:t>What do you wonder?</a:t>
            </a:r>
            <a:endParaRPr sz="2300" b="1">
              <a:solidFill>
                <a:srgbClr val="FFFFFF"/>
              </a:solidFill>
            </a:endParaRPr>
          </a:p>
          <a:p>
            <a:pPr marL="0" lvl="0" indent="0" algn="ctr" rtl="0">
              <a:spcBef>
                <a:spcPts val="1600"/>
              </a:spcBef>
              <a:spcAft>
                <a:spcPts val="0"/>
              </a:spcAft>
              <a:buNone/>
            </a:pPr>
            <a:r>
              <a:rPr lang="en" sz="2300" b="1">
                <a:solidFill>
                  <a:srgbClr val="FFFFFF"/>
                </a:solidFill>
              </a:rPr>
              <a:t>What impact does this have on you and your community?</a:t>
            </a:r>
            <a:endParaRPr sz="2300" b="1">
              <a:solidFill>
                <a:srgbClr val="FFFFFF"/>
              </a:solidFill>
            </a:endParaRPr>
          </a:p>
          <a:p>
            <a:pPr marL="0" lvl="0" indent="0" algn="ctr" rtl="0">
              <a:spcBef>
                <a:spcPts val="1600"/>
              </a:spcBef>
              <a:spcAft>
                <a:spcPts val="0"/>
              </a:spcAft>
              <a:buNone/>
            </a:pPr>
            <a:r>
              <a:rPr lang="en" sz="2300" b="1">
                <a:solidFill>
                  <a:srgbClr val="FFFFFF"/>
                </a:solidFill>
              </a:rPr>
              <a:t>What’s going on in this graph?</a:t>
            </a:r>
            <a:endParaRPr sz="2300" b="1">
              <a:solidFill>
                <a:srgbClr val="FFFFFF"/>
              </a:solidFill>
            </a:endParaRPr>
          </a:p>
          <a:p>
            <a:pPr marL="0" lvl="0" indent="0" algn="ctr" rtl="0">
              <a:spcBef>
                <a:spcPts val="1600"/>
              </a:spcBef>
              <a:spcAft>
                <a:spcPts val="1600"/>
              </a:spcAft>
              <a:buNone/>
            </a:pPr>
            <a:r>
              <a:rPr lang="en" sz="2300" b="1">
                <a:solidFill>
                  <a:srgbClr val="FFFFFF"/>
                </a:solidFill>
              </a:rPr>
              <a:t>Write a catchy headline!</a:t>
            </a:r>
            <a:endParaRPr sz="2300" b="1">
              <a:solidFill>
                <a:srgbClr val="FFFFFF"/>
              </a:solidFill>
            </a:endParaRPr>
          </a:p>
        </p:txBody>
      </p:sp>
      <p:pic>
        <p:nvPicPr>
          <p:cNvPr id="212" name="Google Shape;212;p24"/>
          <p:cNvPicPr preferRelativeResize="0"/>
          <p:nvPr/>
        </p:nvPicPr>
        <p:blipFill>
          <a:blip r:embed="rId3">
            <a:alphaModFix/>
          </a:blip>
          <a:stretch>
            <a:fillRect/>
          </a:stretch>
        </p:blipFill>
        <p:spPr>
          <a:xfrm>
            <a:off x="12" y="0"/>
            <a:ext cx="5799925" cy="5143500"/>
          </a:xfrm>
          <a:prstGeom prst="rect">
            <a:avLst/>
          </a:prstGeom>
          <a:noFill/>
          <a:ln>
            <a:noFill/>
          </a:ln>
        </p:spPr>
      </p:pic>
      <p:sp>
        <p:nvSpPr>
          <p:cNvPr id="213" name="Google Shape;213;p24"/>
          <p:cNvSpPr txBox="1"/>
          <p:nvPr/>
        </p:nvSpPr>
        <p:spPr>
          <a:xfrm>
            <a:off x="8475800" y="4789500"/>
            <a:ext cx="66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5.MD.B</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5"/>
          <p:cNvSpPr txBox="1">
            <a:spLocks noGrp="1"/>
          </p:cNvSpPr>
          <p:nvPr>
            <p:ph type="body" idx="1"/>
          </p:nvPr>
        </p:nvSpPr>
        <p:spPr>
          <a:xfrm>
            <a:off x="4522450" y="152400"/>
            <a:ext cx="4302900" cy="4683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900" b="1">
                <a:solidFill>
                  <a:srgbClr val="5B0F00"/>
                </a:solidFill>
              </a:rPr>
              <a:t>40 x 2 x 10 = 4 x 10</a:t>
            </a:r>
            <a:endParaRPr sz="2900" b="1">
              <a:solidFill>
                <a:srgbClr val="5B0F00"/>
              </a:solidFill>
            </a:endParaRPr>
          </a:p>
          <a:p>
            <a:pPr marL="0" lvl="0" indent="0" algn="ctr" rtl="0">
              <a:spcBef>
                <a:spcPts val="0"/>
              </a:spcBef>
              <a:spcAft>
                <a:spcPts val="0"/>
              </a:spcAft>
              <a:buNone/>
            </a:pPr>
            <a:endParaRPr sz="2900" b="1">
              <a:solidFill>
                <a:srgbClr val="5B0F00"/>
              </a:solidFill>
            </a:endParaRPr>
          </a:p>
          <a:p>
            <a:pPr marL="0" lvl="0" indent="0" algn="ctr" rtl="0">
              <a:spcBef>
                <a:spcPts val="0"/>
              </a:spcBef>
              <a:spcAft>
                <a:spcPts val="0"/>
              </a:spcAft>
              <a:buNone/>
            </a:pPr>
            <a:r>
              <a:rPr lang="en" sz="2900" b="1">
                <a:solidFill>
                  <a:srgbClr val="5B0F00"/>
                </a:solidFill>
              </a:rPr>
              <a:t>40 x 2 x 10 = 20 x 4 x 10</a:t>
            </a:r>
            <a:endParaRPr sz="2900" b="1">
              <a:solidFill>
                <a:srgbClr val="5B0F00"/>
              </a:solidFill>
            </a:endParaRPr>
          </a:p>
          <a:p>
            <a:pPr marL="0" lvl="0" indent="0" algn="ctr" rtl="0">
              <a:spcBef>
                <a:spcPts val="0"/>
              </a:spcBef>
              <a:spcAft>
                <a:spcPts val="0"/>
              </a:spcAft>
              <a:buNone/>
            </a:pPr>
            <a:endParaRPr sz="2900" b="1">
              <a:solidFill>
                <a:srgbClr val="5B0F00"/>
              </a:solidFill>
            </a:endParaRPr>
          </a:p>
          <a:p>
            <a:pPr marL="0" lvl="0" indent="0" algn="ctr" rtl="0">
              <a:spcBef>
                <a:spcPts val="0"/>
              </a:spcBef>
              <a:spcAft>
                <a:spcPts val="0"/>
              </a:spcAft>
              <a:buNone/>
            </a:pPr>
            <a:r>
              <a:rPr lang="en" sz="2900" b="1">
                <a:solidFill>
                  <a:srgbClr val="5B0F00"/>
                </a:solidFill>
              </a:rPr>
              <a:t>80 x 10 = 40 x 20  </a:t>
            </a:r>
            <a:endParaRPr sz="2900" b="1">
              <a:solidFill>
                <a:srgbClr val="5B0F00"/>
              </a:solidFill>
            </a:endParaRPr>
          </a:p>
        </p:txBody>
      </p:sp>
      <p:pic>
        <p:nvPicPr>
          <p:cNvPr id="219" name="Google Shape;219;p25"/>
          <p:cNvPicPr preferRelativeResize="0"/>
          <p:nvPr/>
        </p:nvPicPr>
        <p:blipFill>
          <a:blip r:embed="rId3">
            <a:alphaModFix/>
          </a:blip>
          <a:stretch>
            <a:fillRect/>
          </a:stretch>
        </p:blipFill>
        <p:spPr>
          <a:xfrm>
            <a:off x="194402" y="1256263"/>
            <a:ext cx="4253350" cy="2475575"/>
          </a:xfrm>
          <a:prstGeom prst="rect">
            <a:avLst/>
          </a:prstGeom>
          <a:noFill/>
          <a:ln>
            <a:noFill/>
          </a:ln>
        </p:spPr>
      </p:pic>
      <p:sp>
        <p:nvSpPr>
          <p:cNvPr id="220" name="Google Shape;220;p2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5.NBT.A2</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8">
                                            <p:txEl>
                                              <p:pRg st="0" end="0"/>
                                            </p:txEl>
                                          </p:spTgt>
                                        </p:tgtEl>
                                        <p:attrNameLst>
                                          <p:attrName>style.visibility</p:attrName>
                                        </p:attrNameLst>
                                      </p:cBhvr>
                                      <p:to>
                                        <p:strVal val="visible"/>
                                      </p:to>
                                    </p:set>
                                    <p:animEffect transition="in" filter="fade">
                                      <p:cBhvr>
                                        <p:cTn id="7" dur="1000"/>
                                        <p:tgtEl>
                                          <p:spTgt spid="2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8">
                                            <p:txEl>
                                              <p:pRg st="1" end="1"/>
                                            </p:txEl>
                                          </p:spTgt>
                                        </p:tgtEl>
                                        <p:attrNameLst>
                                          <p:attrName>style.visibility</p:attrName>
                                        </p:attrNameLst>
                                      </p:cBhvr>
                                      <p:to>
                                        <p:strVal val="visible"/>
                                      </p:to>
                                    </p:set>
                                    <p:animEffect transition="in" filter="fade">
                                      <p:cBhvr>
                                        <p:cTn id="12" dur="1000"/>
                                        <p:tgtEl>
                                          <p:spTgt spid="2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8">
                                            <p:txEl>
                                              <p:pRg st="2" end="2"/>
                                            </p:txEl>
                                          </p:spTgt>
                                        </p:tgtEl>
                                        <p:attrNameLst>
                                          <p:attrName>style.visibility</p:attrName>
                                        </p:attrNameLst>
                                      </p:cBhvr>
                                      <p:to>
                                        <p:strVal val="visible"/>
                                      </p:to>
                                    </p:set>
                                    <p:animEffect transition="in" filter="fade">
                                      <p:cBhvr>
                                        <p:cTn id="17" dur="1000"/>
                                        <p:tgtEl>
                                          <p:spTgt spid="2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8">
                                            <p:txEl>
                                              <p:pRg st="3" end="3"/>
                                            </p:txEl>
                                          </p:spTgt>
                                        </p:tgtEl>
                                        <p:attrNameLst>
                                          <p:attrName>style.visibility</p:attrName>
                                        </p:attrNameLst>
                                      </p:cBhvr>
                                      <p:to>
                                        <p:strVal val="visible"/>
                                      </p:to>
                                    </p:set>
                                    <p:animEffect transition="in" filter="fade">
                                      <p:cBhvr>
                                        <p:cTn id="22" dur="1000"/>
                                        <p:tgtEl>
                                          <p:spTgt spid="2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8">
                                            <p:txEl>
                                              <p:pRg st="4" end="4"/>
                                            </p:txEl>
                                          </p:spTgt>
                                        </p:tgtEl>
                                        <p:attrNameLst>
                                          <p:attrName>style.visibility</p:attrName>
                                        </p:attrNameLst>
                                      </p:cBhvr>
                                      <p:to>
                                        <p:strVal val="visible"/>
                                      </p:to>
                                    </p:set>
                                    <p:animEffect transition="in" filter="fade">
                                      <p:cBhvr>
                                        <p:cTn id="27" dur="1000"/>
                                        <p:tgtEl>
                                          <p:spTgt spid="2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26"/>
          <p:cNvPicPr preferRelativeResize="0"/>
          <p:nvPr/>
        </p:nvPicPr>
        <p:blipFill>
          <a:blip r:embed="rId3">
            <a:alphaModFix/>
          </a:blip>
          <a:stretch>
            <a:fillRect/>
          </a:stretch>
        </p:blipFill>
        <p:spPr>
          <a:xfrm>
            <a:off x="1107250" y="218125"/>
            <a:ext cx="7138975" cy="4707251"/>
          </a:xfrm>
          <a:prstGeom prst="rect">
            <a:avLst/>
          </a:prstGeom>
          <a:noFill/>
          <a:ln>
            <a:noFill/>
          </a:ln>
        </p:spPr>
      </p:pic>
      <p:sp>
        <p:nvSpPr>
          <p:cNvPr id="226" name="Google Shape;226;p26"/>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5.SMP.3</a:t>
            </a:r>
            <a:endParaRPr sz="1100"/>
          </a:p>
        </p:txBody>
      </p:sp>
      <p:sp>
        <p:nvSpPr>
          <p:cNvPr id="227" name="Google Shape;227;p26"/>
          <p:cNvSpPr txBox="1"/>
          <p:nvPr/>
        </p:nvSpPr>
        <p:spPr>
          <a:xfrm>
            <a:off x="7006625" y="4812600"/>
            <a:ext cx="14571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t>wouldyourathermath.com</a:t>
            </a:r>
            <a:endParaRPr sz="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7"/>
          <p:cNvSpPr txBox="1">
            <a:spLocks noGrp="1"/>
          </p:cNvSpPr>
          <p:nvPr>
            <p:ph type="body" idx="1"/>
          </p:nvPr>
        </p:nvSpPr>
        <p:spPr>
          <a:xfrm>
            <a:off x="4325250" y="353750"/>
            <a:ext cx="4506900" cy="44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1155CC"/>
                </a:solidFill>
              </a:rPr>
              <a:t>The John Hancock Tower is 790’ high.</a:t>
            </a:r>
            <a:endParaRPr sz="29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ctr" rtl="0">
              <a:spcBef>
                <a:spcPts val="1600"/>
              </a:spcBef>
              <a:spcAft>
                <a:spcPts val="0"/>
              </a:spcAft>
              <a:buNone/>
            </a:pPr>
            <a:r>
              <a:rPr lang="en" sz="2300" b="1">
                <a:solidFill>
                  <a:srgbClr val="1155CC"/>
                </a:solidFill>
              </a:rPr>
              <a:t>There are 62 floors in the tower, ABOUT how high is each floor?</a:t>
            </a:r>
            <a:endParaRPr sz="23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r" rtl="0">
              <a:spcBef>
                <a:spcPts val="1600"/>
              </a:spcBef>
              <a:spcAft>
                <a:spcPts val="1600"/>
              </a:spcAft>
              <a:buNone/>
            </a:pPr>
            <a:r>
              <a:rPr lang="en" sz="2300" b="1" i="1">
                <a:solidFill>
                  <a:srgbClr val="3D85C6"/>
                </a:solidFill>
              </a:rPr>
              <a:t>ANSWER: about 12’ + or - </a:t>
            </a:r>
            <a:endParaRPr sz="2300" b="1" i="1">
              <a:solidFill>
                <a:srgbClr val="3D85C6"/>
              </a:solidFill>
            </a:endParaRPr>
          </a:p>
        </p:txBody>
      </p:sp>
      <p:pic>
        <p:nvPicPr>
          <p:cNvPr id="233" name="Google Shape;233;p27"/>
          <p:cNvPicPr preferRelativeResize="0"/>
          <p:nvPr/>
        </p:nvPicPr>
        <p:blipFill>
          <a:blip r:embed="rId3">
            <a:alphaModFix/>
          </a:blip>
          <a:stretch>
            <a:fillRect/>
          </a:stretch>
        </p:blipFill>
        <p:spPr>
          <a:xfrm>
            <a:off x="2" y="0"/>
            <a:ext cx="3882196" cy="5143501"/>
          </a:xfrm>
          <a:prstGeom prst="rect">
            <a:avLst/>
          </a:prstGeom>
          <a:noFill/>
          <a:ln>
            <a:noFill/>
          </a:ln>
        </p:spPr>
      </p:pic>
      <p:sp>
        <p:nvSpPr>
          <p:cNvPr id="234" name="Google Shape;234;p27"/>
          <p:cNvSpPr txBox="1"/>
          <p:nvPr/>
        </p:nvSpPr>
        <p:spPr>
          <a:xfrm>
            <a:off x="8362850" y="484522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5.NBT.B6</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xEl>
                                              <p:pRg st="0" end="0"/>
                                            </p:txEl>
                                          </p:spTgt>
                                        </p:tgtEl>
                                        <p:attrNameLst>
                                          <p:attrName>style.visibility</p:attrName>
                                        </p:attrNameLst>
                                      </p:cBhvr>
                                      <p:to>
                                        <p:strVal val="visible"/>
                                      </p:to>
                                    </p:set>
                                    <p:animEffect transition="in" filter="fade">
                                      <p:cBhvr>
                                        <p:cTn id="7" dur="1000"/>
                                        <p:tgtEl>
                                          <p:spTgt spid="2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2">
                                            <p:txEl>
                                              <p:pRg st="1" end="1"/>
                                            </p:txEl>
                                          </p:spTgt>
                                        </p:tgtEl>
                                        <p:attrNameLst>
                                          <p:attrName>style.visibility</p:attrName>
                                        </p:attrNameLst>
                                      </p:cBhvr>
                                      <p:to>
                                        <p:strVal val="visible"/>
                                      </p:to>
                                    </p:set>
                                    <p:animEffect transition="in" filter="fade">
                                      <p:cBhvr>
                                        <p:cTn id="12" dur="1000"/>
                                        <p:tgtEl>
                                          <p:spTgt spid="2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2">
                                            <p:txEl>
                                              <p:pRg st="2" end="2"/>
                                            </p:txEl>
                                          </p:spTgt>
                                        </p:tgtEl>
                                        <p:attrNameLst>
                                          <p:attrName>style.visibility</p:attrName>
                                        </p:attrNameLst>
                                      </p:cBhvr>
                                      <p:to>
                                        <p:strVal val="visible"/>
                                      </p:to>
                                    </p:set>
                                    <p:animEffect transition="in" filter="fade">
                                      <p:cBhvr>
                                        <p:cTn id="17" dur="1000"/>
                                        <p:tgtEl>
                                          <p:spTgt spid="23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2">
                                            <p:txEl>
                                              <p:pRg st="3" end="3"/>
                                            </p:txEl>
                                          </p:spTgt>
                                        </p:tgtEl>
                                        <p:attrNameLst>
                                          <p:attrName>style.visibility</p:attrName>
                                        </p:attrNameLst>
                                      </p:cBhvr>
                                      <p:to>
                                        <p:strVal val="visible"/>
                                      </p:to>
                                    </p:set>
                                    <p:animEffect transition="in" filter="fade">
                                      <p:cBhvr>
                                        <p:cTn id="22" dur="1000"/>
                                        <p:tgtEl>
                                          <p:spTgt spid="23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2">
                                            <p:txEl>
                                              <p:pRg st="4" end="4"/>
                                            </p:txEl>
                                          </p:spTgt>
                                        </p:tgtEl>
                                        <p:attrNameLst>
                                          <p:attrName>style.visibility</p:attrName>
                                        </p:attrNameLst>
                                      </p:cBhvr>
                                      <p:to>
                                        <p:strVal val="visible"/>
                                      </p:to>
                                    </p:set>
                                    <p:animEffect transition="in" filter="fade">
                                      <p:cBhvr>
                                        <p:cTn id="27" dur="1000"/>
                                        <p:tgtEl>
                                          <p:spTgt spid="2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28"/>
          <p:cNvPicPr preferRelativeResize="0"/>
          <p:nvPr/>
        </p:nvPicPr>
        <p:blipFill>
          <a:blip r:embed="rId3">
            <a:alphaModFix/>
          </a:blip>
          <a:stretch>
            <a:fillRect/>
          </a:stretch>
        </p:blipFill>
        <p:spPr>
          <a:xfrm>
            <a:off x="4735293" y="0"/>
            <a:ext cx="4408715" cy="5143500"/>
          </a:xfrm>
          <a:prstGeom prst="rect">
            <a:avLst/>
          </a:prstGeom>
          <a:noFill/>
          <a:ln>
            <a:noFill/>
          </a:ln>
        </p:spPr>
      </p:pic>
      <p:sp>
        <p:nvSpPr>
          <p:cNvPr id="240" name="Google Shape;240;p28"/>
          <p:cNvSpPr txBox="1"/>
          <p:nvPr/>
        </p:nvSpPr>
        <p:spPr>
          <a:xfrm>
            <a:off x="163250" y="169150"/>
            <a:ext cx="4408800" cy="4476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900" b="1">
                <a:solidFill>
                  <a:srgbClr val="CC0000"/>
                </a:solidFill>
                <a:latin typeface="Montserrat"/>
                <a:ea typeface="Montserrat"/>
                <a:cs typeface="Montserrat"/>
                <a:sym typeface="Montserrat"/>
              </a:rPr>
              <a:t>Happy Australia Day!</a:t>
            </a:r>
            <a:endParaRPr sz="1900" b="1">
              <a:solidFill>
                <a:srgbClr val="CC0000"/>
              </a:solidFill>
              <a:latin typeface="Montserrat"/>
              <a:ea typeface="Montserrat"/>
              <a:cs typeface="Montserrat"/>
              <a:sym typeface="Montserrat"/>
            </a:endParaRPr>
          </a:p>
          <a:p>
            <a:pPr marL="0" lvl="0" indent="0" algn="ctr" rtl="0">
              <a:lnSpc>
                <a:spcPct val="115000"/>
              </a:lnSpc>
              <a:spcBef>
                <a:spcPts val="1600"/>
              </a:spcBef>
              <a:spcAft>
                <a:spcPts val="0"/>
              </a:spcAft>
              <a:buNone/>
            </a:pPr>
            <a:r>
              <a:rPr lang="en" sz="1900" i="1">
                <a:solidFill>
                  <a:srgbClr val="1C4587"/>
                </a:solidFill>
                <a:latin typeface="Montserrat"/>
                <a:ea typeface="Montserrat"/>
                <a:cs typeface="Montserrat"/>
                <a:sym typeface="Montserrat"/>
              </a:rPr>
              <a:t>January 26 commemorates the arrival of British ships to establish the first settlement in 1788. These ships carried over 750 criminals who had been tried and convicted in Great Britain for mostly petty crimes and then transported to penal colonies established by the British throughout the world.</a:t>
            </a:r>
            <a:endParaRPr sz="1900" i="1">
              <a:solidFill>
                <a:srgbClr val="1C4587"/>
              </a:solidFill>
              <a:latin typeface="Montserrat"/>
              <a:ea typeface="Montserrat"/>
              <a:cs typeface="Montserrat"/>
              <a:sym typeface="Montserrat"/>
            </a:endParaRPr>
          </a:p>
          <a:p>
            <a:pPr marL="0" lvl="0" indent="0" algn="ctr" rtl="0">
              <a:lnSpc>
                <a:spcPct val="115000"/>
              </a:lnSpc>
              <a:spcBef>
                <a:spcPts val="1600"/>
              </a:spcBef>
              <a:spcAft>
                <a:spcPts val="1600"/>
              </a:spcAft>
              <a:buNone/>
            </a:pPr>
            <a:r>
              <a:rPr lang="en" sz="1900" b="1">
                <a:solidFill>
                  <a:srgbClr val="1C4587"/>
                </a:solidFill>
                <a:latin typeface="Montserrat"/>
                <a:ea typeface="Montserrat"/>
                <a:cs typeface="Montserrat"/>
                <a:sym typeface="Montserrat"/>
              </a:rPr>
              <a:t>What are some factor pairs of 1,788?</a:t>
            </a:r>
            <a:endParaRPr sz="1900" b="1">
              <a:solidFill>
                <a:srgbClr val="1C4587"/>
              </a:solidFill>
              <a:latin typeface="Montserrat"/>
              <a:ea typeface="Montserrat"/>
              <a:cs typeface="Montserrat"/>
              <a:sym typeface="Montserrat"/>
            </a:endParaRPr>
          </a:p>
        </p:txBody>
      </p:sp>
      <p:sp>
        <p:nvSpPr>
          <p:cNvPr id="241" name="Google Shape;241;p28"/>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5.NBT.B6</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9"/>
          <p:cNvSpPr txBox="1">
            <a:spLocks noGrp="1"/>
          </p:cNvSpPr>
          <p:nvPr>
            <p:ph type="body" idx="1"/>
          </p:nvPr>
        </p:nvSpPr>
        <p:spPr>
          <a:xfrm>
            <a:off x="4324025" y="0"/>
            <a:ext cx="4764000" cy="456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0B5394"/>
                </a:solidFill>
              </a:rPr>
              <a:t>The New England Holocaust Memorial is along the Freedom Trail in Boston.            </a:t>
            </a:r>
            <a:endParaRPr sz="2300" b="1">
              <a:solidFill>
                <a:srgbClr val="0B5394"/>
              </a:solidFill>
            </a:endParaRPr>
          </a:p>
          <a:p>
            <a:pPr marL="0" lvl="0" indent="0" algn="ctr" rtl="0">
              <a:spcBef>
                <a:spcPts val="1600"/>
              </a:spcBef>
              <a:spcAft>
                <a:spcPts val="0"/>
              </a:spcAft>
              <a:buClr>
                <a:schemeClr val="dk1"/>
              </a:buClr>
              <a:buSzPts val="1100"/>
              <a:buFont typeface="Arial"/>
              <a:buNone/>
            </a:pPr>
            <a:r>
              <a:rPr lang="en" sz="2300" b="1">
                <a:solidFill>
                  <a:srgbClr val="0B5394"/>
                </a:solidFill>
              </a:rPr>
              <a:t>The memorial is made of 6 towers that are each 54’ high. </a:t>
            </a:r>
            <a:endParaRPr sz="2300" b="1">
              <a:solidFill>
                <a:srgbClr val="0B5394"/>
              </a:solidFill>
            </a:endParaRPr>
          </a:p>
          <a:p>
            <a:pPr marL="0" lvl="0" indent="0" algn="ctr" rtl="0">
              <a:spcBef>
                <a:spcPts val="1600"/>
              </a:spcBef>
              <a:spcAft>
                <a:spcPts val="0"/>
              </a:spcAft>
              <a:buClr>
                <a:schemeClr val="dk1"/>
              </a:buClr>
              <a:buSzPts val="1100"/>
              <a:buFont typeface="Arial"/>
              <a:buNone/>
            </a:pPr>
            <a:r>
              <a:rPr lang="en" sz="2300" b="1">
                <a:solidFill>
                  <a:srgbClr val="0B5394"/>
                </a:solidFill>
              </a:rPr>
              <a:t>How many feet is that altogether?</a:t>
            </a:r>
            <a:endParaRPr sz="2300" b="1">
              <a:solidFill>
                <a:srgbClr val="0B5394"/>
              </a:solidFill>
            </a:endParaRPr>
          </a:p>
          <a:p>
            <a:pPr marL="0" lvl="0" indent="0" algn="ctr" rtl="0">
              <a:spcBef>
                <a:spcPts val="1600"/>
              </a:spcBef>
              <a:spcAft>
                <a:spcPts val="0"/>
              </a:spcAft>
              <a:buClr>
                <a:schemeClr val="dk1"/>
              </a:buClr>
              <a:buSzPts val="1100"/>
              <a:buFont typeface="Arial"/>
              <a:buNone/>
            </a:pPr>
            <a:r>
              <a:rPr lang="en" sz="2300" b="1">
                <a:solidFill>
                  <a:srgbClr val="0B5394"/>
                </a:solidFill>
              </a:rPr>
              <a:t>Look closely at the towers, how many panels of glass make up the memorial?</a:t>
            </a:r>
            <a:endParaRPr sz="2300" b="1">
              <a:solidFill>
                <a:srgbClr val="0B5394"/>
              </a:solidFill>
            </a:endParaRPr>
          </a:p>
          <a:p>
            <a:pPr marL="0" lvl="0" indent="0" algn="l" rtl="0">
              <a:spcBef>
                <a:spcPts val="1600"/>
              </a:spcBef>
              <a:spcAft>
                <a:spcPts val="1600"/>
              </a:spcAft>
              <a:buNone/>
            </a:pPr>
            <a:endParaRPr/>
          </a:p>
        </p:txBody>
      </p:sp>
      <p:pic>
        <p:nvPicPr>
          <p:cNvPr id="247" name="Google Shape;247;p29"/>
          <p:cNvPicPr preferRelativeResize="0"/>
          <p:nvPr/>
        </p:nvPicPr>
        <p:blipFill>
          <a:blip r:embed="rId3">
            <a:alphaModFix/>
          </a:blip>
          <a:stretch>
            <a:fillRect/>
          </a:stretch>
        </p:blipFill>
        <p:spPr>
          <a:xfrm>
            <a:off x="1" y="0"/>
            <a:ext cx="4258500" cy="5143500"/>
          </a:xfrm>
          <a:prstGeom prst="rect">
            <a:avLst/>
          </a:prstGeom>
          <a:noFill/>
          <a:ln>
            <a:noFill/>
          </a:ln>
        </p:spPr>
      </p:pic>
      <p:sp>
        <p:nvSpPr>
          <p:cNvPr id="248" name="Google Shape;248;p29"/>
          <p:cNvSpPr txBox="1"/>
          <p:nvPr/>
        </p:nvSpPr>
        <p:spPr>
          <a:xfrm>
            <a:off x="8331000" y="482135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5.NBT.B5</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0"/>
          <p:cNvSpPr txBox="1">
            <a:spLocks noGrp="1"/>
          </p:cNvSpPr>
          <p:nvPr>
            <p:ph type="body" idx="1"/>
          </p:nvPr>
        </p:nvSpPr>
        <p:spPr>
          <a:xfrm>
            <a:off x="180625" y="210025"/>
            <a:ext cx="8782800" cy="2071500"/>
          </a:xfrm>
          <a:prstGeom prst="rect">
            <a:avLst/>
          </a:prstGeom>
          <a:solidFill>
            <a:srgbClr val="6AA84F"/>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FFFFFF"/>
                </a:solidFill>
              </a:rPr>
              <a:t>Would you rather . . .</a:t>
            </a:r>
            <a:endParaRPr sz="2900" b="1">
              <a:solidFill>
                <a:srgbClr val="FFFFFF"/>
              </a:solidFill>
            </a:endParaRPr>
          </a:p>
          <a:p>
            <a:pPr marL="0" lvl="0" indent="0" algn="ctr" rtl="0">
              <a:spcBef>
                <a:spcPts val="1600"/>
              </a:spcBef>
              <a:spcAft>
                <a:spcPts val="0"/>
              </a:spcAft>
              <a:buNone/>
            </a:pPr>
            <a:r>
              <a:rPr lang="en" sz="2900" b="1">
                <a:solidFill>
                  <a:srgbClr val="FFFFFF"/>
                </a:solidFill>
              </a:rPr>
              <a:t>$2.00 a day (every day) for a year or</a:t>
            </a:r>
            <a:endParaRPr sz="2900" b="1">
              <a:solidFill>
                <a:srgbClr val="FFFFFF"/>
              </a:solidFill>
            </a:endParaRPr>
          </a:p>
          <a:p>
            <a:pPr marL="0" lvl="0" indent="0" algn="ctr" rtl="0">
              <a:spcBef>
                <a:spcPts val="1600"/>
              </a:spcBef>
              <a:spcAft>
                <a:spcPts val="1600"/>
              </a:spcAft>
              <a:buNone/>
            </a:pPr>
            <a:r>
              <a:rPr lang="en" sz="2900" b="1">
                <a:solidFill>
                  <a:srgbClr val="FFFFFF"/>
                </a:solidFill>
              </a:rPr>
              <a:t>$60.00 a month?</a:t>
            </a:r>
            <a:endParaRPr sz="2900" b="1">
              <a:solidFill>
                <a:srgbClr val="FFFFFF"/>
              </a:solidFill>
            </a:endParaRPr>
          </a:p>
        </p:txBody>
      </p:sp>
      <p:pic>
        <p:nvPicPr>
          <p:cNvPr id="254" name="Google Shape;254;p30"/>
          <p:cNvPicPr preferRelativeResize="0"/>
          <p:nvPr/>
        </p:nvPicPr>
        <p:blipFill>
          <a:blip r:embed="rId3">
            <a:alphaModFix/>
          </a:blip>
          <a:stretch>
            <a:fillRect/>
          </a:stretch>
        </p:blipFill>
        <p:spPr>
          <a:xfrm>
            <a:off x="180625" y="2281425"/>
            <a:ext cx="8782750" cy="2587875"/>
          </a:xfrm>
          <a:prstGeom prst="rect">
            <a:avLst/>
          </a:prstGeom>
          <a:noFill/>
          <a:ln>
            <a:noFill/>
          </a:ln>
        </p:spPr>
      </p:pic>
      <p:sp>
        <p:nvSpPr>
          <p:cNvPr id="255" name="Google Shape;255;p30"/>
          <p:cNvSpPr txBox="1"/>
          <p:nvPr/>
        </p:nvSpPr>
        <p:spPr>
          <a:xfrm>
            <a:off x="0" y="483727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5.SMP.3</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703</Words>
  <Application>Microsoft Macintosh PowerPoint</Application>
  <PresentationFormat>On-screen Show (16:9)</PresentationFormat>
  <Paragraphs>93</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Montserrat</vt:lpstr>
      <vt:lpstr>Comic Sans MS</vt:lpstr>
      <vt:lpstr>Georgia</vt:lpstr>
      <vt:lpstr>Simple Light</vt:lpstr>
      <vt:lpstr>PowerPoint Presentation</vt:lpstr>
      <vt:lpstr>Which one DOES NOT belong? </vt:lpstr>
      <vt:lpstr>The Dorchester Heights Monument is 115 ft. tall</vt:lpstr>
      <vt:lpstr>Would You Rather ...</vt:lpstr>
      <vt:lpstr>PowerPoint Presentation</vt:lpstr>
      <vt:lpstr>PowerPoint Presentation</vt:lpstr>
      <vt:lpstr>PowerPoint Presentation</vt:lpstr>
      <vt:lpstr>What can you say about these two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2021-12-31T13:44:33Z</dcterms:modified>
</cp:coreProperties>
</file>