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1"/>
  </p:normalViewPr>
  <p:slideViewPr>
    <p:cSldViewPr snapToGrid="0">
      <p:cViewPr varScale="1">
        <p:scale>
          <a:sx n="145" d="100"/>
          <a:sy n="145" d="100"/>
        </p:scale>
        <p:origin x="6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fc95fb8f5f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fc95fb8f5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3, 2022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b0a60d63c9_0_2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b0a60d63c9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309a544e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309a544e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b309a544e5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b309a544e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0a47296ada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0a47296ad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7, 2022</a:t>
            </a:r>
            <a:endParaRPr/>
          </a:p>
          <a:p>
            <a:pPr marL="0" lvl="0" indent="0" algn="l" rtl="0">
              <a:spcBef>
                <a:spcPts val="0"/>
              </a:spcBef>
              <a:spcAft>
                <a:spcPts val="0"/>
              </a:spcAft>
              <a:buNone/>
            </a:pPr>
            <a:r>
              <a:rPr lang="en"/>
              <a:t>Harlem Globetrotter’s Day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b306d6ad8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b306d6ad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10, 2022</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b306d6ad8c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b306d6ad8c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b306d6ad8c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b306d6ad8c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0a47296ada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0a47296ad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13, 2022</a:t>
            </a:r>
            <a:endParaRPr/>
          </a:p>
          <a:p>
            <a:pPr marL="0" lvl="0" indent="0" algn="l" rtl="0">
              <a:spcBef>
                <a:spcPts val="0"/>
              </a:spcBef>
              <a:spcAft>
                <a:spcPts val="0"/>
              </a:spcAft>
              <a:buNone/>
            </a:pPr>
            <a:r>
              <a:rPr lang="en"/>
              <a:t>Lohri (India)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0a47296ada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0a47296ad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18, 2022</a:t>
            </a:r>
            <a:endParaRPr/>
          </a:p>
          <a:p>
            <a:pPr marL="0" lvl="0" indent="0" algn="l" rtl="0">
              <a:spcBef>
                <a:spcPts val="0"/>
              </a:spcBef>
              <a:spcAft>
                <a:spcPts val="0"/>
              </a:spcAft>
              <a:buClr>
                <a:schemeClr val="dk1"/>
              </a:buClr>
              <a:buSzPts val="1100"/>
              <a:buFont typeface="Arial"/>
              <a:buNone/>
            </a:pPr>
            <a:r>
              <a:rPr lang="en">
                <a:solidFill>
                  <a:schemeClr val="dk1"/>
                </a:solidFill>
              </a:rPr>
              <a:t>Martin Luther King Jr. Day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0a1daf8e9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0a1daf8e9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18, 2022</a:t>
            </a:r>
            <a:endParaRPr/>
          </a:p>
          <a:p>
            <a:pPr marL="0" lvl="0" indent="0" algn="l" rtl="0">
              <a:spcBef>
                <a:spcPts val="0"/>
              </a:spcBef>
              <a:spcAft>
                <a:spcPts val="0"/>
              </a:spcAft>
              <a:buNone/>
            </a:pPr>
            <a:r>
              <a:rPr lang="en"/>
              <a:t>Mahayana New Year, Northern Asia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3669db46d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b3669db46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b3669db46d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b3669db46d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b3669db46d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b3669db46d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24, 2022</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ae0c5702a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ae0c5702a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0a1daf8e94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0a1daf8e9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26, 2022</a:t>
            </a:r>
            <a:endParaRPr/>
          </a:p>
          <a:p>
            <a:pPr marL="0" lvl="0" indent="0" algn="l" rtl="0">
              <a:spcBef>
                <a:spcPts val="0"/>
              </a:spcBef>
              <a:spcAft>
                <a:spcPts val="0"/>
              </a:spcAft>
              <a:buNone/>
            </a:pPr>
            <a:r>
              <a:rPr lang="en"/>
              <a:t>Australia Day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ae0c5702a2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ae0c5702a2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ae0c5702a2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ae0c5702a2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7237525" y="247325"/>
            <a:ext cx="1855200" cy="432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C27BA0"/>
                </a:solidFill>
              </a:rPr>
              <a:t>Pick one of the shapes you see in this photo.</a:t>
            </a:r>
            <a:endParaRPr sz="1900" b="1">
              <a:solidFill>
                <a:srgbClr val="C27BA0"/>
              </a:solidFill>
            </a:endParaRPr>
          </a:p>
          <a:p>
            <a:pPr marL="0" lvl="0" indent="0" algn="ctr" rtl="0">
              <a:spcBef>
                <a:spcPts val="1600"/>
              </a:spcBef>
              <a:spcAft>
                <a:spcPts val="0"/>
              </a:spcAft>
              <a:buNone/>
            </a:pPr>
            <a:r>
              <a:rPr lang="en" sz="1900" b="1">
                <a:solidFill>
                  <a:srgbClr val="C27BA0"/>
                </a:solidFill>
              </a:rPr>
              <a:t>Sketch your shape.</a:t>
            </a:r>
            <a:endParaRPr sz="1900" b="1">
              <a:solidFill>
                <a:srgbClr val="C27BA0"/>
              </a:solidFill>
            </a:endParaRPr>
          </a:p>
          <a:p>
            <a:pPr marL="0" lvl="0" indent="0" algn="ctr" rtl="0">
              <a:spcBef>
                <a:spcPts val="1600"/>
              </a:spcBef>
              <a:spcAft>
                <a:spcPts val="1600"/>
              </a:spcAft>
              <a:buNone/>
            </a:pPr>
            <a:r>
              <a:rPr lang="en" sz="1900" b="1">
                <a:solidFill>
                  <a:srgbClr val="C27BA0"/>
                </a:solidFill>
              </a:rPr>
              <a:t>Now sketch one that is the SAME in one way and DIFFERENT in another way. </a:t>
            </a:r>
            <a:endParaRPr sz="1900" b="1">
              <a:solidFill>
                <a:srgbClr val="C27BA0"/>
              </a:solidFill>
            </a:endParaRPr>
          </a:p>
        </p:txBody>
      </p:sp>
      <p:pic>
        <p:nvPicPr>
          <p:cNvPr id="55" name="Google Shape;55;p13"/>
          <p:cNvPicPr preferRelativeResize="0"/>
          <p:nvPr/>
        </p:nvPicPr>
        <p:blipFill>
          <a:blip r:embed="rId3">
            <a:alphaModFix/>
          </a:blip>
          <a:stretch>
            <a:fillRect/>
          </a:stretch>
        </p:blipFill>
        <p:spPr>
          <a:xfrm>
            <a:off x="52625" y="293825"/>
            <a:ext cx="7143750" cy="4667250"/>
          </a:xfrm>
          <a:prstGeom prst="rect">
            <a:avLst/>
          </a:prstGeom>
          <a:noFill/>
          <a:ln>
            <a:noFill/>
          </a:ln>
        </p:spPr>
      </p:pic>
      <p:sp>
        <p:nvSpPr>
          <p:cNvPr id="56" name="Google Shape;56;p13"/>
          <p:cNvSpPr txBox="1"/>
          <p:nvPr/>
        </p:nvSpPr>
        <p:spPr>
          <a:xfrm>
            <a:off x="8426450" y="4789500"/>
            <a:ext cx="7176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1.G.A2</a:t>
            </a:r>
            <a:endParaRPr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body" idx="1"/>
          </p:nvPr>
        </p:nvSpPr>
        <p:spPr>
          <a:xfrm>
            <a:off x="4692425" y="359450"/>
            <a:ext cx="4140000" cy="4209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3D85C6"/>
                </a:solidFill>
              </a:rPr>
              <a:t>How many snowy-day cookies do you see?</a:t>
            </a:r>
            <a:endParaRPr sz="2900" b="1">
              <a:solidFill>
                <a:srgbClr val="3D85C6"/>
              </a:solidFill>
            </a:endParaRPr>
          </a:p>
          <a:p>
            <a:pPr marL="0" lvl="0" indent="0" algn="ctr" rtl="0">
              <a:spcBef>
                <a:spcPts val="1600"/>
              </a:spcBef>
              <a:spcAft>
                <a:spcPts val="0"/>
              </a:spcAft>
              <a:buNone/>
            </a:pPr>
            <a:r>
              <a:rPr lang="en" sz="2900" b="1">
                <a:solidFill>
                  <a:srgbClr val="3D85C6"/>
                </a:solidFill>
              </a:rPr>
              <a:t>How can you count them?</a:t>
            </a:r>
            <a:endParaRPr sz="2900" b="1">
              <a:solidFill>
                <a:srgbClr val="3D85C6"/>
              </a:solidFill>
            </a:endParaRPr>
          </a:p>
          <a:p>
            <a:pPr marL="0" lvl="0" indent="0" algn="ctr" rtl="0">
              <a:spcBef>
                <a:spcPts val="1600"/>
              </a:spcBef>
              <a:spcAft>
                <a:spcPts val="1600"/>
              </a:spcAft>
              <a:buNone/>
            </a:pPr>
            <a:r>
              <a:rPr lang="en" sz="2900" b="1">
                <a:solidFill>
                  <a:srgbClr val="3D85C6"/>
                </a:solidFill>
              </a:rPr>
              <a:t>Write an equation to match your thinking.</a:t>
            </a:r>
            <a:endParaRPr sz="2900" b="1">
              <a:solidFill>
                <a:srgbClr val="3D85C6"/>
              </a:solidFill>
            </a:endParaRPr>
          </a:p>
        </p:txBody>
      </p:sp>
      <p:pic>
        <p:nvPicPr>
          <p:cNvPr id="62" name="Google Shape;62;p14"/>
          <p:cNvPicPr preferRelativeResize="0"/>
          <p:nvPr/>
        </p:nvPicPr>
        <p:blipFill>
          <a:blip r:embed="rId3">
            <a:alphaModFix/>
          </a:blip>
          <a:stretch>
            <a:fillRect/>
          </a:stretch>
        </p:blipFill>
        <p:spPr>
          <a:xfrm>
            <a:off x="0" y="4"/>
            <a:ext cx="4279992" cy="5143500"/>
          </a:xfrm>
          <a:prstGeom prst="rect">
            <a:avLst/>
          </a:prstGeom>
          <a:noFill/>
          <a:ln>
            <a:noFill/>
          </a:ln>
        </p:spPr>
      </p:pic>
      <p:sp>
        <p:nvSpPr>
          <p:cNvPr id="63" name="Google Shape;63;p14"/>
          <p:cNvSpPr txBox="1"/>
          <p:nvPr/>
        </p:nvSpPr>
        <p:spPr>
          <a:xfrm>
            <a:off x="8203500" y="4789500"/>
            <a:ext cx="9405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1.OA.C6</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subTitle" idx="1"/>
          </p:nvPr>
        </p:nvSpPr>
        <p:spPr>
          <a:xfrm>
            <a:off x="6998025" y="592550"/>
            <a:ext cx="1965600" cy="372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274E13"/>
                </a:solidFill>
              </a:rPr>
              <a:t>What shapes do you see hiding in this picture?</a:t>
            </a:r>
            <a:endParaRPr sz="2900" b="1">
              <a:solidFill>
                <a:srgbClr val="274E13"/>
              </a:solidFill>
            </a:endParaRPr>
          </a:p>
        </p:txBody>
      </p:sp>
      <p:pic>
        <p:nvPicPr>
          <p:cNvPr id="69" name="Google Shape;69;p15"/>
          <p:cNvPicPr preferRelativeResize="0"/>
          <p:nvPr/>
        </p:nvPicPr>
        <p:blipFill>
          <a:blip r:embed="rId3">
            <a:alphaModFix/>
          </a:blip>
          <a:stretch>
            <a:fillRect/>
          </a:stretch>
        </p:blipFill>
        <p:spPr>
          <a:xfrm>
            <a:off x="8" y="0"/>
            <a:ext cx="6865234" cy="5143500"/>
          </a:xfrm>
          <a:prstGeom prst="rect">
            <a:avLst/>
          </a:prstGeom>
          <a:noFill/>
          <a:ln>
            <a:noFill/>
          </a:ln>
        </p:spPr>
      </p:pic>
      <p:sp>
        <p:nvSpPr>
          <p:cNvPr id="70" name="Google Shape;70;p15"/>
          <p:cNvSpPr txBox="1"/>
          <p:nvPr/>
        </p:nvSpPr>
        <p:spPr>
          <a:xfrm>
            <a:off x="8493600" y="4789500"/>
            <a:ext cx="650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1.G.A1</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ctrTitle"/>
          </p:nvPr>
        </p:nvSpPr>
        <p:spPr>
          <a:xfrm>
            <a:off x="6180575" y="565100"/>
            <a:ext cx="2651700" cy="406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Which one does not belong?</a:t>
            </a:r>
            <a:endParaRPr/>
          </a:p>
        </p:txBody>
      </p:sp>
      <p:pic>
        <p:nvPicPr>
          <p:cNvPr id="76" name="Google Shape;76;p16"/>
          <p:cNvPicPr preferRelativeResize="0"/>
          <p:nvPr/>
        </p:nvPicPr>
        <p:blipFill>
          <a:blip r:embed="rId3">
            <a:alphaModFix/>
          </a:blip>
          <a:stretch>
            <a:fillRect/>
          </a:stretch>
        </p:blipFill>
        <p:spPr>
          <a:xfrm>
            <a:off x="0" y="0"/>
            <a:ext cx="5882100" cy="5143501"/>
          </a:xfrm>
          <a:prstGeom prst="rect">
            <a:avLst/>
          </a:prstGeom>
          <a:noFill/>
          <a:ln>
            <a:noFill/>
          </a:ln>
        </p:spPr>
      </p:pic>
      <p:sp>
        <p:nvSpPr>
          <p:cNvPr id="77" name="Google Shape;77;p16"/>
          <p:cNvSpPr txBox="1"/>
          <p:nvPr/>
        </p:nvSpPr>
        <p:spPr>
          <a:xfrm>
            <a:off x="8334300" y="4789500"/>
            <a:ext cx="809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1.NBT.B2</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subTitle" idx="1"/>
          </p:nvPr>
        </p:nvSpPr>
        <p:spPr>
          <a:xfrm>
            <a:off x="311700" y="0"/>
            <a:ext cx="8520600" cy="852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CC0000"/>
                </a:solidFill>
              </a:rPr>
              <a:t>It’s Harlem Globetrotter’s Day!</a:t>
            </a:r>
            <a:endParaRPr sz="1700" b="1">
              <a:solidFill>
                <a:srgbClr val="CC0000"/>
              </a:solidFill>
            </a:endParaRPr>
          </a:p>
          <a:p>
            <a:pPr marL="0" lvl="0" indent="0" algn="ctr" rtl="0">
              <a:spcBef>
                <a:spcPts val="0"/>
              </a:spcBef>
              <a:spcAft>
                <a:spcPts val="0"/>
              </a:spcAft>
              <a:buNone/>
            </a:pPr>
            <a:r>
              <a:rPr lang="en" sz="1700" b="1">
                <a:solidFill>
                  <a:srgbClr val="073763"/>
                </a:solidFill>
              </a:rPr>
              <a:t>How many players are on the team? </a:t>
            </a:r>
            <a:endParaRPr sz="1700" b="1">
              <a:solidFill>
                <a:srgbClr val="073763"/>
              </a:solidFill>
            </a:endParaRPr>
          </a:p>
          <a:p>
            <a:pPr marL="0" lvl="0" indent="0" algn="ctr" rtl="0">
              <a:spcBef>
                <a:spcPts val="0"/>
              </a:spcBef>
              <a:spcAft>
                <a:spcPts val="0"/>
              </a:spcAft>
              <a:buNone/>
            </a:pPr>
            <a:r>
              <a:rPr lang="en" sz="1700" b="1">
                <a:solidFill>
                  <a:srgbClr val="073763"/>
                </a:solidFill>
              </a:rPr>
              <a:t>How many different equations can you create to match this number?</a:t>
            </a:r>
            <a:endParaRPr sz="1700" b="1">
              <a:solidFill>
                <a:srgbClr val="073763"/>
              </a:solidFill>
            </a:endParaRPr>
          </a:p>
        </p:txBody>
      </p:sp>
      <p:pic>
        <p:nvPicPr>
          <p:cNvPr id="83" name="Google Shape;83;p17"/>
          <p:cNvPicPr preferRelativeResize="0"/>
          <p:nvPr/>
        </p:nvPicPr>
        <p:blipFill>
          <a:blip r:embed="rId3">
            <a:alphaModFix/>
          </a:blip>
          <a:stretch>
            <a:fillRect/>
          </a:stretch>
        </p:blipFill>
        <p:spPr>
          <a:xfrm>
            <a:off x="461825" y="852300"/>
            <a:ext cx="8089426" cy="4585851"/>
          </a:xfrm>
          <a:prstGeom prst="rect">
            <a:avLst/>
          </a:prstGeom>
          <a:noFill/>
          <a:ln>
            <a:noFill/>
          </a:ln>
        </p:spPr>
      </p:pic>
      <p:sp>
        <p:nvSpPr>
          <p:cNvPr id="84" name="Google Shape;84;p17"/>
          <p:cNvSpPr txBox="1"/>
          <p:nvPr/>
        </p:nvSpPr>
        <p:spPr>
          <a:xfrm>
            <a:off x="8370700" y="4861150"/>
            <a:ext cx="809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1.OA.C6</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ctrTitle"/>
          </p:nvPr>
        </p:nvSpPr>
        <p:spPr>
          <a:xfrm>
            <a:off x="311700" y="335375"/>
            <a:ext cx="8520600" cy="1138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b="1">
                <a:solidFill>
                  <a:srgbClr val="274E13"/>
                </a:solidFill>
              </a:rPr>
              <a:t>How many mugs do you see?</a:t>
            </a:r>
            <a:endParaRPr sz="2800" b="1">
              <a:solidFill>
                <a:srgbClr val="274E13"/>
              </a:solidFill>
            </a:endParaRPr>
          </a:p>
          <a:p>
            <a:pPr marL="0" lvl="0" indent="0" algn="ctr" rtl="0">
              <a:spcBef>
                <a:spcPts val="0"/>
              </a:spcBef>
              <a:spcAft>
                <a:spcPts val="0"/>
              </a:spcAft>
              <a:buNone/>
            </a:pPr>
            <a:r>
              <a:rPr lang="en" sz="2500" b="1">
                <a:solidFill>
                  <a:srgbClr val="073763"/>
                </a:solidFill>
              </a:rPr>
              <a:t>How many different expressions can you record to match the picture?</a:t>
            </a:r>
            <a:endParaRPr sz="2500" b="1">
              <a:solidFill>
                <a:srgbClr val="073763"/>
              </a:solidFill>
            </a:endParaRPr>
          </a:p>
        </p:txBody>
      </p:sp>
      <p:pic>
        <p:nvPicPr>
          <p:cNvPr id="90" name="Google Shape;90;p18"/>
          <p:cNvPicPr preferRelativeResize="0"/>
          <p:nvPr/>
        </p:nvPicPr>
        <p:blipFill>
          <a:blip r:embed="rId3">
            <a:alphaModFix/>
          </a:blip>
          <a:stretch>
            <a:fillRect/>
          </a:stretch>
        </p:blipFill>
        <p:spPr>
          <a:xfrm>
            <a:off x="658589" y="1658001"/>
            <a:ext cx="7826825" cy="3375275"/>
          </a:xfrm>
          <a:prstGeom prst="rect">
            <a:avLst/>
          </a:prstGeom>
          <a:noFill/>
          <a:ln>
            <a:noFill/>
          </a:ln>
        </p:spPr>
      </p:pic>
      <p:sp>
        <p:nvSpPr>
          <p:cNvPr id="91" name="Google Shape;91;p18"/>
          <p:cNvSpPr txBox="1"/>
          <p:nvPr/>
        </p:nvSpPr>
        <p:spPr>
          <a:xfrm>
            <a:off x="8418475" y="4789500"/>
            <a:ext cx="725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1.OA.C6</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ctrTitle"/>
          </p:nvPr>
        </p:nvSpPr>
        <p:spPr>
          <a:xfrm>
            <a:off x="311700" y="307175"/>
            <a:ext cx="8520600" cy="7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900" b="1">
                <a:solidFill>
                  <a:srgbClr val="7F6000"/>
                </a:solidFill>
              </a:rPr>
              <a:t>What might be going on here?</a:t>
            </a:r>
            <a:endParaRPr sz="2900" b="1">
              <a:solidFill>
                <a:srgbClr val="7F6000"/>
              </a:solidFill>
            </a:endParaRPr>
          </a:p>
        </p:txBody>
      </p:sp>
      <p:pic>
        <p:nvPicPr>
          <p:cNvPr id="97" name="Google Shape;97;p19"/>
          <p:cNvPicPr preferRelativeResize="0"/>
          <p:nvPr/>
        </p:nvPicPr>
        <p:blipFill>
          <a:blip r:embed="rId3">
            <a:alphaModFix/>
          </a:blip>
          <a:stretch>
            <a:fillRect/>
          </a:stretch>
        </p:blipFill>
        <p:spPr>
          <a:xfrm>
            <a:off x="1669325" y="1247550"/>
            <a:ext cx="5676900" cy="3752850"/>
          </a:xfrm>
          <a:prstGeom prst="rect">
            <a:avLst/>
          </a:prstGeom>
          <a:noFill/>
          <a:ln>
            <a:noFill/>
          </a:ln>
        </p:spPr>
      </p:pic>
      <p:sp>
        <p:nvSpPr>
          <p:cNvPr id="98" name="Google Shape;98;p19"/>
          <p:cNvSpPr txBox="1"/>
          <p:nvPr/>
        </p:nvSpPr>
        <p:spPr>
          <a:xfrm>
            <a:off x="8390100" y="4789500"/>
            <a:ext cx="7539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1.MD.C4</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ctrTitle"/>
          </p:nvPr>
        </p:nvSpPr>
        <p:spPr>
          <a:xfrm>
            <a:off x="5840750" y="406775"/>
            <a:ext cx="3104400" cy="4114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900" b="1">
                <a:solidFill>
                  <a:srgbClr val="0000FF"/>
                </a:solidFill>
              </a:rPr>
              <a:t>How many cupcakes do you see?</a:t>
            </a:r>
            <a:endParaRPr sz="1900" b="1">
              <a:solidFill>
                <a:srgbClr val="0000FF"/>
              </a:solidFill>
            </a:endParaRPr>
          </a:p>
          <a:p>
            <a:pPr marL="0" lvl="0" indent="0" algn="ctr" rtl="0">
              <a:spcBef>
                <a:spcPts val="0"/>
              </a:spcBef>
              <a:spcAft>
                <a:spcPts val="0"/>
              </a:spcAft>
              <a:buNone/>
            </a:pPr>
            <a:endParaRPr sz="1900" b="1">
              <a:solidFill>
                <a:srgbClr val="0000FF"/>
              </a:solidFill>
            </a:endParaRPr>
          </a:p>
          <a:p>
            <a:pPr marL="0" lvl="0" indent="0" algn="ctr" rtl="0">
              <a:spcBef>
                <a:spcPts val="0"/>
              </a:spcBef>
              <a:spcAft>
                <a:spcPts val="0"/>
              </a:spcAft>
              <a:buNone/>
            </a:pPr>
            <a:r>
              <a:rPr lang="en" sz="1900" b="1">
                <a:solidFill>
                  <a:srgbClr val="0000FF"/>
                </a:solidFill>
              </a:rPr>
              <a:t>How many </a:t>
            </a:r>
            <a:r>
              <a:rPr lang="en" sz="1900" b="1" i="1">
                <a:solidFill>
                  <a:srgbClr val="0000FF"/>
                </a:solidFill>
              </a:rPr>
              <a:t>don’t</a:t>
            </a:r>
            <a:r>
              <a:rPr lang="en" sz="1900" b="1">
                <a:solidFill>
                  <a:srgbClr val="0000FF"/>
                </a:solidFill>
              </a:rPr>
              <a:t> you see?</a:t>
            </a:r>
            <a:endParaRPr sz="1900" b="1">
              <a:solidFill>
                <a:srgbClr val="0000FF"/>
              </a:solidFill>
            </a:endParaRPr>
          </a:p>
          <a:p>
            <a:pPr marL="0" lvl="0" indent="0" algn="ctr" rtl="0">
              <a:spcBef>
                <a:spcPts val="0"/>
              </a:spcBef>
              <a:spcAft>
                <a:spcPts val="0"/>
              </a:spcAft>
              <a:buNone/>
            </a:pPr>
            <a:endParaRPr sz="1900" b="1">
              <a:solidFill>
                <a:srgbClr val="0000FF"/>
              </a:solidFill>
            </a:endParaRPr>
          </a:p>
          <a:p>
            <a:pPr marL="0" lvl="0" indent="0" algn="ctr" rtl="0">
              <a:spcBef>
                <a:spcPts val="0"/>
              </a:spcBef>
              <a:spcAft>
                <a:spcPts val="0"/>
              </a:spcAft>
              <a:buNone/>
            </a:pPr>
            <a:r>
              <a:rPr lang="en" sz="1900" b="1">
                <a:solidFill>
                  <a:srgbClr val="0000FF"/>
                </a:solidFill>
              </a:rPr>
              <a:t>Can you write an equation to match your thinking?</a:t>
            </a:r>
            <a:endParaRPr sz="1900" b="1">
              <a:solidFill>
                <a:srgbClr val="0000FF"/>
              </a:solidFill>
            </a:endParaRPr>
          </a:p>
          <a:p>
            <a:pPr marL="0" lvl="0" indent="0" algn="ctr" rtl="0">
              <a:spcBef>
                <a:spcPts val="0"/>
              </a:spcBef>
              <a:spcAft>
                <a:spcPts val="0"/>
              </a:spcAft>
              <a:buNone/>
            </a:pPr>
            <a:endParaRPr sz="1900" b="1">
              <a:solidFill>
                <a:srgbClr val="0000FF"/>
              </a:solidFill>
            </a:endParaRPr>
          </a:p>
          <a:p>
            <a:pPr marL="0" lvl="0" indent="0" algn="ctr" rtl="0">
              <a:spcBef>
                <a:spcPts val="0"/>
              </a:spcBef>
              <a:spcAft>
                <a:spcPts val="0"/>
              </a:spcAft>
              <a:buNone/>
            </a:pPr>
            <a:r>
              <a:rPr lang="en" sz="1900" b="1">
                <a:solidFill>
                  <a:srgbClr val="0000FF"/>
                </a:solidFill>
              </a:rPr>
              <a:t>Can you think of any other equations to match the picture?</a:t>
            </a:r>
            <a:endParaRPr sz="1900" b="1">
              <a:solidFill>
                <a:srgbClr val="0000FF"/>
              </a:solidFill>
            </a:endParaRPr>
          </a:p>
        </p:txBody>
      </p:sp>
      <p:pic>
        <p:nvPicPr>
          <p:cNvPr id="104" name="Google Shape;104;p20"/>
          <p:cNvPicPr preferRelativeResize="0"/>
          <p:nvPr/>
        </p:nvPicPr>
        <p:blipFill>
          <a:blip r:embed="rId3">
            <a:alphaModFix/>
          </a:blip>
          <a:stretch>
            <a:fillRect/>
          </a:stretch>
        </p:blipFill>
        <p:spPr>
          <a:xfrm rot="5400000">
            <a:off x="842487" y="-68688"/>
            <a:ext cx="4221725" cy="5407400"/>
          </a:xfrm>
          <a:prstGeom prst="rect">
            <a:avLst/>
          </a:prstGeom>
          <a:noFill/>
          <a:ln>
            <a:noFill/>
          </a:ln>
        </p:spPr>
      </p:pic>
      <p:sp>
        <p:nvSpPr>
          <p:cNvPr id="105" name="Google Shape;105;p20"/>
          <p:cNvSpPr txBox="1"/>
          <p:nvPr/>
        </p:nvSpPr>
        <p:spPr>
          <a:xfrm>
            <a:off x="8402400" y="4789500"/>
            <a:ext cx="7416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1.OA.A1</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animEffect transition="in" filter="fade">
                                      <p:cBhvr>
                                        <p:cTn id="7" dur="1000"/>
                                        <p:tgtEl>
                                          <p:spTgt spid="1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
                                            <p:txEl>
                                              <p:pRg st="1" end="1"/>
                                            </p:txEl>
                                          </p:spTgt>
                                        </p:tgtEl>
                                        <p:attrNameLst>
                                          <p:attrName>style.visibility</p:attrName>
                                        </p:attrNameLst>
                                      </p:cBhvr>
                                      <p:to>
                                        <p:strVal val="visible"/>
                                      </p:to>
                                    </p:set>
                                    <p:animEffect transition="in" filter="fade">
                                      <p:cBhvr>
                                        <p:cTn id="12" dur="1000"/>
                                        <p:tgtEl>
                                          <p:spTgt spid="1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
                                            <p:txEl>
                                              <p:pRg st="2" end="2"/>
                                            </p:txEl>
                                          </p:spTgt>
                                        </p:tgtEl>
                                        <p:attrNameLst>
                                          <p:attrName>style.visibility</p:attrName>
                                        </p:attrNameLst>
                                      </p:cBhvr>
                                      <p:to>
                                        <p:strVal val="visible"/>
                                      </p:to>
                                    </p:set>
                                    <p:animEffect transition="in" filter="fade">
                                      <p:cBhvr>
                                        <p:cTn id="17" dur="1000"/>
                                        <p:tgtEl>
                                          <p:spTgt spid="1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
                                            <p:txEl>
                                              <p:pRg st="3" end="3"/>
                                            </p:txEl>
                                          </p:spTgt>
                                        </p:tgtEl>
                                        <p:attrNameLst>
                                          <p:attrName>style.visibility</p:attrName>
                                        </p:attrNameLst>
                                      </p:cBhvr>
                                      <p:to>
                                        <p:strVal val="visible"/>
                                      </p:to>
                                    </p:set>
                                    <p:animEffect transition="in" filter="fade">
                                      <p:cBhvr>
                                        <p:cTn id="22" dur="1000"/>
                                        <p:tgtEl>
                                          <p:spTgt spid="1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3">
                                            <p:txEl>
                                              <p:pRg st="4" end="4"/>
                                            </p:txEl>
                                          </p:spTgt>
                                        </p:tgtEl>
                                        <p:attrNameLst>
                                          <p:attrName>style.visibility</p:attrName>
                                        </p:attrNameLst>
                                      </p:cBhvr>
                                      <p:to>
                                        <p:strVal val="visible"/>
                                      </p:to>
                                    </p:set>
                                    <p:animEffect transition="in" filter="fade">
                                      <p:cBhvr>
                                        <p:cTn id="27" dur="1000"/>
                                        <p:tgtEl>
                                          <p:spTgt spid="10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3">
                                            <p:txEl>
                                              <p:pRg st="5" end="5"/>
                                            </p:txEl>
                                          </p:spTgt>
                                        </p:tgtEl>
                                        <p:attrNameLst>
                                          <p:attrName>style.visibility</p:attrName>
                                        </p:attrNameLst>
                                      </p:cBhvr>
                                      <p:to>
                                        <p:strVal val="visible"/>
                                      </p:to>
                                    </p:set>
                                    <p:animEffect transition="in" filter="fade">
                                      <p:cBhvr>
                                        <p:cTn id="32" dur="1000"/>
                                        <p:tgtEl>
                                          <p:spTgt spid="10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3">
                                            <p:txEl>
                                              <p:pRg st="6" end="6"/>
                                            </p:txEl>
                                          </p:spTgt>
                                        </p:tgtEl>
                                        <p:attrNameLst>
                                          <p:attrName>style.visibility</p:attrName>
                                        </p:attrNameLst>
                                      </p:cBhvr>
                                      <p:to>
                                        <p:strVal val="visible"/>
                                      </p:to>
                                    </p:set>
                                    <p:animEffect transition="in" filter="fade">
                                      <p:cBhvr>
                                        <p:cTn id="37" dur="1000"/>
                                        <p:tgtEl>
                                          <p:spTgt spid="1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subTitle" idx="1"/>
          </p:nvPr>
        </p:nvSpPr>
        <p:spPr>
          <a:xfrm>
            <a:off x="6974775" y="64225"/>
            <a:ext cx="2046300" cy="356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7F6000"/>
                </a:solidFill>
              </a:rPr>
              <a:t>Happy Lohri!</a:t>
            </a:r>
            <a:endParaRPr sz="2300" b="1">
              <a:solidFill>
                <a:srgbClr val="7F6000"/>
              </a:solidFill>
            </a:endParaRPr>
          </a:p>
          <a:p>
            <a:pPr marL="0" lvl="0" indent="0" algn="ctr" rtl="0">
              <a:spcBef>
                <a:spcPts val="0"/>
              </a:spcBef>
              <a:spcAft>
                <a:spcPts val="0"/>
              </a:spcAft>
              <a:buNone/>
            </a:pPr>
            <a:endParaRPr sz="2300" b="1">
              <a:solidFill>
                <a:srgbClr val="7F6000"/>
              </a:solidFill>
            </a:endParaRPr>
          </a:p>
          <a:p>
            <a:pPr marL="0" lvl="0" indent="0" algn="ctr" rtl="0">
              <a:spcBef>
                <a:spcPts val="0"/>
              </a:spcBef>
              <a:spcAft>
                <a:spcPts val="0"/>
              </a:spcAft>
              <a:buNone/>
            </a:pPr>
            <a:endParaRPr sz="2300" b="1">
              <a:solidFill>
                <a:srgbClr val="7F6000"/>
              </a:solidFill>
            </a:endParaRPr>
          </a:p>
          <a:p>
            <a:pPr marL="0" lvl="0" indent="0" algn="ctr" rtl="0">
              <a:spcBef>
                <a:spcPts val="0"/>
              </a:spcBef>
              <a:spcAft>
                <a:spcPts val="0"/>
              </a:spcAft>
              <a:buNone/>
            </a:pPr>
            <a:r>
              <a:rPr lang="en" sz="2300" b="1">
                <a:solidFill>
                  <a:srgbClr val="7F6000"/>
                </a:solidFill>
              </a:rPr>
              <a:t>What can be counted in this photo of traditional treats?</a:t>
            </a:r>
            <a:endParaRPr sz="2300" b="1">
              <a:solidFill>
                <a:srgbClr val="7F6000"/>
              </a:solidFill>
            </a:endParaRPr>
          </a:p>
          <a:p>
            <a:pPr marL="0" lvl="0" indent="0" algn="ctr" rtl="0">
              <a:spcBef>
                <a:spcPts val="0"/>
              </a:spcBef>
              <a:spcAft>
                <a:spcPts val="0"/>
              </a:spcAft>
              <a:buNone/>
            </a:pPr>
            <a:endParaRPr sz="2300" b="1">
              <a:solidFill>
                <a:srgbClr val="7F6000"/>
              </a:solidFill>
            </a:endParaRPr>
          </a:p>
          <a:p>
            <a:pPr marL="0" lvl="0" indent="0" algn="ctr" rtl="0">
              <a:spcBef>
                <a:spcPts val="0"/>
              </a:spcBef>
              <a:spcAft>
                <a:spcPts val="0"/>
              </a:spcAft>
              <a:buNone/>
            </a:pPr>
            <a:r>
              <a:rPr lang="en" sz="2300" b="1">
                <a:solidFill>
                  <a:srgbClr val="7F6000"/>
                </a:solidFill>
              </a:rPr>
              <a:t>What can we estimate?</a:t>
            </a:r>
            <a:endParaRPr sz="2300" b="1">
              <a:solidFill>
                <a:srgbClr val="7F6000"/>
              </a:solidFill>
            </a:endParaRPr>
          </a:p>
        </p:txBody>
      </p:sp>
      <p:pic>
        <p:nvPicPr>
          <p:cNvPr id="111" name="Google Shape;111;p21"/>
          <p:cNvPicPr preferRelativeResize="0"/>
          <p:nvPr/>
        </p:nvPicPr>
        <p:blipFill>
          <a:blip r:embed="rId3">
            <a:alphaModFix/>
          </a:blip>
          <a:stretch>
            <a:fillRect/>
          </a:stretch>
        </p:blipFill>
        <p:spPr>
          <a:xfrm>
            <a:off x="0" y="0"/>
            <a:ext cx="6858000" cy="5143500"/>
          </a:xfrm>
          <a:prstGeom prst="rect">
            <a:avLst/>
          </a:prstGeom>
          <a:noFill/>
          <a:ln>
            <a:noFill/>
          </a:ln>
        </p:spPr>
      </p:pic>
      <p:sp>
        <p:nvSpPr>
          <p:cNvPr id="112" name="Google Shape;112;p21"/>
          <p:cNvSpPr txBox="1"/>
          <p:nvPr/>
        </p:nvSpPr>
        <p:spPr>
          <a:xfrm>
            <a:off x="8326500" y="4789500"/>
            <a:ext cx="8175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1.OA.C5</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subTitle" idx="1"/>
          </p:nvPr>
        </p:nvSpPr>
        <p:spPr>
          <a:xfrm>
            <a:off x="4315450" y="207500"/>
            <a:ext cx="4697700" cy="409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ctr" rtl="0">
              <a:spcBef>
                <a:spcPts val="0"/>
              </a:spcBef>
              <a:spcAft>
                <a:spcPts val="0"/>
              </a:spcAft>
              <a:buNone/>
            </a:pPr>
            <a:r>
              <a:rPr lang="en" b="1"/>
              <a:t>“Free at Last”</a:t>
            </a:r>
            <a:r>
              <a:rPr lang="en"/>
              <a:t> a sculpture in Boston that honors     Martin Luther King Jr.</a:t>
            </a:r>
            <a:endParaRPr/>
          </a:p>
          <a:p>
            <a:pPr marL="0" lvl="0" indent="0" algn="ctr" rtl="0">
              <a:spcBef>
                <a:spcPts val="0"/>
              </a:spcBef>
              <a:spcAft>
                <a:spcPts val="0"/>
              </a:spcAft>
              <a:buNone/>
            </a:pPr>
            <a:r>
              <a:rPr lang="en"/>
              <a:t>features </a:t>
            </a:r>
            <a:r>
              <a:rPr lang="en" b="1"/>
              <a:t>50</a:t>
            </a:r>
            <a:r>
              <a:rPr lang="en"/>
              <a:t> doves.</a:t>
            </a:r>
            <a:endParaRPr/>
          </a:p>
          <a:p>
            <a:pPr marL="0" lvl="0" indent="0" algn="ctr" rtl="0">
              <a:spcBef>
                <a:spcPts val="0"/>
              </a:spcBef>
              <a:spcAft>
                <a:spcPts val="0"/>
              </a:spcAft>
              <a:buNone/>
            </a:pPr>
            <a:endParaRPr/>
          </a:p>
          <a:p>
            <a:pPr marL="0" lvl="0" indent="0" algn="ctr" rtl="0">
              <a:spcBef>
                <a:spcPts val="0"/>
              </a:spcBef>
              <a:spcAft>
                <a:spcPts val="0"/>
              </a:spcAft>
              <a:buNone/>
            </a:pPr>
            <a:r>
              <a:rPr lang="en"/>
              <a:t>How many different equations can you create that equal </a:t>
            </a:r>
            <a:r>
              <a:rPr lang="en" b="1"/>
              <a:t>50</a:t>
            </a:r>
            <a:r>
              <a:rPr lang="en"/>
              <a:t>?</a:t>
            </a:r>
            <a:endParaRPr/>
          </a:p>
        </p:txBody>
      </p:sp>
      <p:pic>
        <p:nvPicPr>
          <p:cNvPr id="118" name="Google Shape;118;p22"/>
          <p:cNvPicPr preferRelativeResize="0"/>
          <p:nvPr/>
        </p:nvPicPr>
        <p:blipFill>
          <a:blip r:embed="rId3">
            <a:alphaModFix/>
          </a:blip>
          <a:stretch>
            <a:fillRect/>
          </a:stretch>
        </p:blipFill>
        <p:spPr>
          <a:xfrm>
            <a:off x="0" y="0"/>
            <a:ext cx="4114800" cy="5143500"/>
          </a:xfrm>
          <a:prstGeom prst="rect">
            <a:avLst/>
          </a:prstGeom>
          <a:noFill/>
          <a:ln>
            <a:noFill/>
          </a:ln>
        </p:spPr>
      </p:pic>
      <p:sp>
        <p:nvSpPr>
          <p:cNvPr id="119" name="Google Shape;119;p22"/>
          <p:cNvSpPr txBox="1"/>
          <p:nvPr/>
        </p:nvSpPr>
        <p:spPr>
          <a:xfrm>
            <a:off x="0" y="4860550"/>
            <a:ext cx="34476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b="1" i="1"/>
              <a:t>“Free at Last” Boston University, Sergio Castillo</a:t>
            </a:r>
            <a:endParaRPr sz="900" b="1" i="1"/>
          </a:p>
        </p:txBody>
      </p:sp>
      <p:sp>
        <p:nvSpPr>
          <p:cNvPr id="120" name="Google Shape;120;p22"/>
          <p:cNvSpPr txBox="1"/>
          <p:nvPr/>
        </p:nvSpPr>
        <p:spPr>
          <a:xfrm>
            <a:off x="8203500" y="4789500"/>
            <a:ext cx="9405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1.NBT.C4</a:t>
            </a:r>
            <a:endParaRPr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3"/>
          <p:cNvSpPr txBox="1">
            <a:spLocks noGrp="1"/>
          </p:cNvSpPr>
          <p:nvPr>
            <p:ph type="body" idx="1"/>
          </p:nvPr>
        </p:nvSpPr>
        <p:spPr>
          <a:xfrm>
            <a:off x="71800" y="223825"/>
            <a:ext cx="2113200" cy="4345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783F04"/>
                </a:solidFill>
              </a:rPr>
              <a:t>It’s Mahayana New Year in Northeast Asia!</a:t>
            </a:r>
            <a:endParaRPr sz="1900" b="1">
              <a:solidFill>
                <a:srgbClr val="783F04"/>
              </a:solidFill>
            </a:endParaRPr>
          </a:p>
          <a:p>
            <a:pPr marL="0" lvl="0" indent="0" algn="ctr" rtl="0">
              <a:spcBef>
                <a:spcPts val="1600"/>
              </a:spcBef>
              <a:spcAft>
                <a:spcPts val="0"/>
              </a:spcAft>
              <a:buNone/>
            </a:pPr>
            <a:r>
              <a:rPr lang="en" sz="1900" b="1">
                <a:solidFill>
                  <a:srgbClr val="783F04"/>
                </a:solidFill>
              </a:rPr>
              <a:t>How many bowls do we see here?</a:t>
            </a:r>
            <a:endParaRPr sz="1900" b="1">
              <a:solidFill>
                <a:srgbClr val="783F04"/>
              </a:solidFill>
            </a:endParaRPr>
          </a:p>
          <a:p>
            <a:pPr marL="0" lvl="0" indent="0" algn="ctr" rtl="0">
              <a:spcBef>
                <a:spcPts val="1600"/>
              </a:spcBef>
              <a:spcAft>
                <a:spcPts val="0"/>
              </a:spcAft>
              <a:buNone/>
            </a:pPr>
            <a:r>
              <a:rPr lang="en" sz="1900" b="1">
                <a:solidFill>
                  <a:srgbClr val="783F04"/>
                </a:solidFill>
              </a:rPr>
              <a:t>How do we see them?</a:t>
            </a:r>
            <a:endParaRPr sz="1900" b="1">
              <a:solidFill>
                <a:srgbClr val="783F04"/>
              </a:solidFill>
            </a:endParaRPr>
          </a:p>
          <a:p>
            <a:pPr marL="0" lvl="0" indent="0" algn="ctr" rtl="0">
              <a:spcBef>
                <a:spcPts val="1600"/>
              </a:spcBef>
              <a:spcAft>
                <a:spcPts val="1600"/>
              </a:spcAft>
              <a:buNone/>
            </a:pPr>
            <a:r>
              <a:rPr lang="en" sz="1900" b="1">
                <a:solidFill>
                  <a:srgbClr val="783F04"/>
                </a:solidFill>
              </a:rPr>
              <a:t>Create an expression to match your thinking?</a:t>
            </a:r>
            <a:endParaRPr sz="1900" b="1">
              <a:solidFill>
                <a:srgbClr val="783F04"/>
              </a:solidFill>
            </a:endParaRPr>
          </a:p>
        </p:txBody>
      </p:sp>
      <p:pic>
        <p:nvPicPr>
          <p:cNvPr id="126" name="Google Shape;126;p23"/>
          <p:cNvPicPr preferRelativeResize="0"/>
          <p:nvPr/>
        </p:nvPicPr>
        <p:blipFill>
          <a:blip r:embed="rId3">
            <a:alphaModFix/>
          </a:blip>
          <a:stretch>
            <a:fillRect/>
          </a:stretch>
        </p:blipFill>
        <p:spPr>
          <a:xfrm>
            <a:off x="2286000" y="0"/>
            <a:ext cx="6857999" cy="5143500"/>
          </a:xfrm>
          <a:prstGeom prst="rect">
            <a:avLst/>
          </a:prstGeom>
          <a:noFill/>
          <a:ln>
            <a:noFill/>
          </a:ln>
        </p:spPr>
      </p:pic>
      <p:sp>
        <p:nvSpPr>
          <p:cNvPr id="127" name="Google Shape;127;p23"/>
          <p:cNvSpPr txBox="1"/>
          <p:nvPr/>
        </p:nvSpPr>
        <p:spPr>
          <a:xfrm>
            <a:off x="8398200" y="4789500"/>
            <a:ext cx="7458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chemeClr val="lt1"/>
                </a:solidFill>
              </a:rPr>
              <a:t>1.OA.C6</a:t>
            </a:r>
            <a:endParaRPr sz="11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5">
                                            <p:txEl>
                                              <p:pRg st="0" end="0"/>
                                            </p:txEl>
                                          </p:spTgt>
                                        </p:tgtEl>
                                        <p:attrNameLst>
                                          <p:attrName>style.visibility</p:attrName>
                                        </p:attrNameLst>
                                      </p:cBhvr>
                                      <p:to>
                                        <p:strVal val="visible"/>
                                      </p:to>
                                    </p:set>
                                    <p:animEffect transition="in" filter="fade">
                                      <p:cBhvr>
                                        <p:cTn id="7" dur="1000"/>
                                        <p:tgtEl>
                                          <p:spTgt spid="1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5">
                                            <p:txEl>
                                              <p:pRg st="1" end="1"/>
                                            </p:txEl>
                                          </p:spTgt>
                                        </p:tgtEl>
                                        <p:attrNameLst>
                                          <p:attrName>style.visibility</p:attrName>
                                        </p:attrNameLst>
                                      </p:cBhvr>
                                      <p:to>
                                        <p:strVal val="visible"/>
                                      </p:to>
                                    </p:set>
                                    <p:animEffect transition="in" filter="fade">
                                      <p:cBhvr>
                                        <p:cTn id="12" dur="1000"/>
                                        <p:tgtEl>
                                          <p:spTgt spid="12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5">
                                            <p:txEl>
                                              <p:pRg st="2" end="2"/>
                                            </p:txEl>
                                          </p:spTgt>
                                        </p:tgtEl>
                                        <p:attrNameLst>
                                          <p:attrName>style.visibility</p:attrName>
                                        </p:attrNameLst>
                                      </p:cBhvr>
                                      <p:to>
                                        <p:strVal val="visible"/>
                                      </p:to>
                                    </p:set>
                                    <p:animEffect transition="in" filter="fade">
                                      <p:cBhvr>
                                        <p:cTn id="17" dur="1000"/>
                                        <p:tgtEl>
                                          <p:spTgt spid="12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5">
                                            <p:txEl>
                                              <p:pRg st="3" end="3"/>
                                            </p:txEl>
                                          </p:spTgt>
                                        </p:tgtEl>
                                        <p:attrNameLst>
                                          <p:attrName>style.visibility</p:attrName>
                                        </p:attrNameLst>
                                      </p:cBhvr>
                                      <p:to>
                                        <p:strVal val="visible"/>
                                      </p:to>
                                    </p:set>
                                    <p:animEffect transition="in" filter="fade">
                                      <p:cBhvr>
                                        <p:cTn id="22" dur="1000"/>
                                        <p:tgtEl>
                                          <p:spTgt spid="12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ctrTitle"/>
          </p:nvPr>
        </p:nvSpPr>
        <p:spPr>
          <a:xfrm>
            <a:off x="311700" y="243525"/>
            <a:ext cx="8520600" cy="431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100"/>
              <a:t>Talk about the different shapes you see here.</a:t>
            </a:r>
            <a:endParaRPr sz="3100"/>
          </a:p>
        </p:txBody>
      </p:sp>
      <p:sp>
        <p:nvSpPr>
          <p:cNvPr id="133" name="Google Shape;133;p2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p:txBody>
      </p:sp>
      <p:pic>
        <p:nvPicPr>
          <p:cNvPr id="134" name="Google Shape;134;p24"/>
          <p:cNvPicPr preferRelativeResize="0"/>
          <p:nvPr/>
        </p:nvPicPr>
        <p:blipFill>
          <a:blip r:embed="rId3">
            <a:alphaModFix/>
          </a:blip>
          <a:stretch>
            <a:fillRect/>
          </a:stretch>
        </p:blipFill>
        <p:spPr>
          <a:xfrm>
            <a:off x="837750" y="744563"/>
            <a:ext cx="7562850" cy="4314825"/>
          </a:xfrm>
          <a:prstGeom prst="rect">
            <a:avLst/>
          </a:prstGeom>
          <a:noFill/>
          <a:ln>
            <a:noFill/>
          </a:ln>
        </p:spPr>
      </p:pic>
      <p:sp>
        <p:nvSpPr>
          <p:cNvPr id="135" name="Google Shape;135;p24"/>
          <p:cNvSpPr txBox="1"/>
          <p:nvPr/>
        </p:nvSpPr>
        <p:spPr>
          <a:xfrm>
            <a:off x="8469900" y="4837275"/>
            <a:ext cx="6741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1.G.A1</a:t>
            </a:r>
            <a:endParaRPr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5"/>
          <p:cNvSpPr txBox="1">
            <a:spLocks noGrp="1"/>
          </p:cNvSpPr>
          <p:nvPr>
            <p:ph type="ctrTitle"/>
          </p:nvPr>
        </p:nvSpPr>
        <p:spPr>
          <a:xfrm>
            <a:off x="311700" y="744575"/>
            <a:ext cx="1726500" cy="2979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100" b="1">
                <a:solidFill>
                  <a:srgbClr val="9900FF"/>
                </a:solidFill>
              </a:rPr>
              <a:t>Which one does not belong?</a:t>
            </a:r>
            <a:endParaRPr sz="3100" b="1">
              <a:solidFill>
                <a:srgbClr val="9900FF"/>
              </a:solidFill>
            </a:endParaRPr>
          </a:p>
        </p:txBody>
      </p:sp>
      <p:pic>
        <p:nvPicPr>
          <p:cNvPr id="141" name="Google Shape;141;p25"/>
          <p:cNvPicPr preferRelativeResize="0"/>
          <p:nvPr/>
        </p:nvPicPr>
        <p:blipFill>
          <a:blip r:embed="rId3">
            <a:alphaModFix/>
          </a:blip>
          <a:stretch>
            <a:fillRect/>
          </a:stretch>
        </p:blipFill>
        <p:spPr>
          <a:xfrm>
            <a:off x="2191425" y="152400"/>
            <a:ext cx="6800175" cy="4909950"/>
          </a:xfrm>
          <a:prstGeom prst="rect">
            <a:avLst/>
          </a:prstGeom>
          <a:noFill/>
          <a:ln>
            <a:noFill/>
          </a:ln>
        </p:spPr>
      </p:pic>
      <p:sp>
        <p:nvSpPr>
          <p:cNvPr id="142" name="Google Shape;142;p25"/>
          <p:cNvSpPr txBox="1"/>
          <p:nvPr/>
        </p:nvSpPr>
        <p:spPr>
          <a:xfrm>
            <a:off x="0" y="4789500"/>
            <a:ext cx="9405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1.OA.C5</a:t>
            </a:r>
            <a:endParaRPr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6"/>
          <p:cNvSpPr txBox="1">
            <a:spLocks noGrp="1"/>
          </p:cNvSpPr>
          <p:nvPr>
            <p:ph type="subTitle" idx="1"/>
          </p:nvPr>
        </p:nvSpPr>
        <p:spPr>
          <a:xfrm>
            <a:off x="7365425" y="427225"/>
            <a:ext cx="1466700" cy="44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073763"/>
                </a:solidFill>
              </a:rPr>
              <a:t>Are there more than 10 snowballs or less?</a:t>
            </a:r>
            <a:endParaRPr sz="2300">
              <a:solidFill>
                <a:srgbClr val="073763"/>
              </a:solidFill>
            </a:endParaRPr>
          </a:p>
          <a:p>
            <a:pPr marL="0" lvl="0" indent="0" algn="ctr" rtl="0">
              <a:spcBef>
                <a:spcPts val="0"/>
              </a:spcBef>
              <a:spcAft>
                <a:spcPts val="0"/>
              </a:spcAft>
              <a:buNone/>
            </a:pPr>
            <a:endParaRPr sz="2300">
              <a:solidFill>
                <a:srgbClr val="073763"/>
              </a:solidFill>
            </a:endParaRPr>
          </a:p>
          <a:p>
            <a:pPr marL="0" lvl="0" indent="0" algn="ctr" rtl="0">
              <a:spcBef>
                <a:spcPts val="0"/>
              </a:spcBef>
              <a:spcAft>
                <a:spcPts val="0"/>
              </a:spcAft>
              <a:buNone/>
            </a:pPr>
            <a:r>
              <a:rPr lang="en" sz="2300">
                <a:solidFill>
                  <a:srgbClr val="073763"/>
                </a:solidFill>
              </a:rPr>
              <a:t>Write a number sentence to match the picture. </a:t>
            </a:r>
            <a:endParaRPr sz="2300">
              <a:solidFill>
                <a:srgbClr val="073763"/>
              </a:solidFill>
            </a:endParaRPr>
          </a:p>
        </p:txBody>
      </p:sp>
      <p:pic>
        <p:nvPicPr>
          <p:cNvPr id="148" name="Google Shape;148;p26"/>
          <p:cNvPicPr preferRelativeResize="0"/>
          <p:nvPr/>
        </p:nvPicPr>
        <p:blipFill>
          <a:blip r:embed="rId3">
            <a:alphaModFix/>
          </a:blip>
          <a:stretch>
            <a:fillRect/>
          </a:stretch>
        </p:blipFill>
        <p:spPr>
          <a:xfrm>
            <a:off x="113850" y="233350"/>
            <a:ext cx="6953250" cy="4676775"/>
          </a:xfrm>
          <a:prstGeom prst="rect">
            <a:avLst/>
          </a:prstGeom>
          <a:noFill/>
          <a:ln>
            <a:noFill/>
          </a:ln>
        </p:spPr>
      </p:pic>
      <p:sp>
        <p:nvSpPr>
          <p:cNvPr id="149" name="Google Shape;149;p26"/>
          <p:cNvSpPr txBox="1"/>
          <p:nvPr/>
        </p:nvSpPr>
        <p:spPr>
          <a:xfrm>
            <a:off x="0" y="4854325"/>
            <a:ext cx="9405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1.OA.A1</a:t>
            </a: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7"/>
          <p:cNvSpPr txBox="1">
            <a:spLocks noGrp="1"/>
          </p:cNvSpPr>
          <p:nvPr>
            <p:ph type="ctrTitle"/>
          </p:nvPr>
        </p:nvSpPr>
        <p:spPr>
          <a:xfrm>
            <a:off x="311700" y="318450"/>
            <a:ext cx="8520600" cy="1182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900" b="1">
                <a:solidFill>
                  <a:srgbClr val="1C4587"/>
                </a:solidFill>
              </a:rPr>
              <a:t>What shapes do you see?</a:t>
            </a:r>
            <a:endParaRPr sz="2900" b="1">
              <a:solidFill>
                <a:srgbClr val="1C4587"/>
              </a:solidFill>
            </a:endParaRPr>
          </a:p>
          <a:p>
            <a:pPr marL="0" lvl="0" indent="0" algn="ctr" rtl="0">
              <a:spcBef>
                <a:spcPts val="0"/>
              </a:spcBef>
              <a:spcAft>
                <a:spcPts val="0"/>
              </a:spcAft>
              <a:buNone/>
            </a:pPr>
            <a:r>
              <a:rPr lang="en" sz="2900" b="1">
                <a:solidFill>
                  <a:srgbClr val="1C4587"/>
                </a:solidFill>
              </a:rPr>
              <a:t>What would happen if you cut some of the shapes in half?</a:t>
            </a:r>
            <a:endParaRPr sz="2900" b="1">
              <a:solidFill>
                <a:srgbClr val="1C4587"/>
              </a:solidFill>
            </a:endParaRPr>
          </a:p>
        </p:txBody>
      </p:sp>
      <p:sp>
        <p:nvSpPr>
          <p:cNvPr id="155" name="Google Shape;155;p2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p:txBody>
      </p:sp>
      <p:pic>
        <p:nvPicPr>
          <p:cNvPr id="156" name="Google Shape;156;p27"/>
          <p:cNvPicPr preferRelativeResize="0"/>
          <p:nvPr/>
        </p:nvPicPr>
        <p:blipFill>
          <a:blip r:embed="rId3">
            <a:alphaModFix/>
          </a:blip>
          <a:stretch>
            <a:fillRect/>
          </a:stretch>
        </p:blipFill>
        <p:spPr>
          <a:xfrm>
            <a:off x="203075" y="1500625"/>
            <a:ext cx="8737850" cy="3318150"/>
          </a:xfrm>
          <a:prstGeom prst="rect">
            <a:avLst/>
          </a:prstGeom>
          <a:noFill/>
          <a:ln>
            <a:noFill/>
          </a:ln>
        </p:spPr>
      </p:pic>
      <p:sp>
        <p:nvSpPr>
          <p:cNvPr id="157" name="Google Shape;157;p27"/>
          <p:cNvSpPr txBox="1"/>
          <p:nvPr/>
        </p:nvSpPr>
        <p:spPr>
          <a:xfrm>
            <a:off x="8515200" y="4789500"/>
            <a:ext cx="6288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1.G.A3</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8"/>
          <p:cNvSpPr txBox="1">
            <a:spLocks noGrp="1"/>
          </p:cNvSpPr>
          <p:nvPr>
            <p:ph type="ctrTitle"/>
          </p:nvPr>
        </p:nvSpPr>
        <p:spPr>
          <a:xfrm>
            <a:off x="159250" y="374775"/>
            <a:ext cx="1648200" cy="405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sz="2300" b="1">
                <a:solidFill>
                  <a:srgbClr val="0000FF"/>
                </a:solidFill>
              </a:rPr>
              <a:t>Happy Australia Day!</a:t>
            </a:r>
            <a:endParaRPr sz="2300" b="1">
              <a:solidFill>
                <a:srgbClr val="0000FF"/>
              </a:solidFill>
            </a:endParaRPr>
          </a:p>
          <a:p>
            <a:pPr marL="0" lvl="0" indent="0" algn="ctr" rtl="0">
              <a:spcBef>
                <a:spcPts val="0"/>
              </a:spcBef>
              <a:spcAft>
                <a:spcPts val="0"/>
              </a:spcAft>
              <a:buNone/>
            </a:pPr>
            <a:endParaRPr sz="2300">
              <a:solidFill>
                <a:schemeClr val="dk2"/>
              </a:solidFill>
            </a:endParaRPr>
          </a:p>
          <a:p>
            <a:pPr marL="0" lvl="0" indent="0" algn="ctr" rtl="0">
              <a:spcBef>
                <a:spcPts val="0"/>
              </a:spcBef>
              <a:spcAft>
                <a:spcPts val="0"/>
              </a:spcAft>
              <a:buClr>
                <a:schemeClr val="dk1"/>
              </a:buClr>
              <a:buSzPts val="1100"/>
              <a:buFont typeface="Arial"/>
              <a:buNone/>
            </a:pPr>
            <a:endParaRPr sz="2300">
              <a:solidFill>
                <a:schemeClr val="dk2"/>
              </a:solidFill>
            </a:endParaRPr>
          </a:p>
          <a:p>
            <a:pPr marL="0" lvl="0" indent="0" algn="ctr" rtl="0">
              <a:spcBef>
                <a:spcPts val="0"/>
              </a:spcBef>
              <a:spcAft>
                <a:spcPts val="0"/>
              </a:spcAft>
              <a:buNone/>
            </a:pPr>
            <a:r>
              <a:rPr lang="en" sz="2300" b="1">
                <a:solidFill>
                  <a:srgbClr val="CC0000"/>
                </a:solidFill>
              </a:rPr>
              <a:t>What’s the Same?</a:t>
            </a:r>
            <a:endParaRPr sz="2300" b="1">
              <a:solidFill>
                <a:srgbClr val="CC0000"/>
              </a:solidFill>
            </a:endParaRPr>
          </a:p>
          <a:p>
            <a:pPr marL="0" lvl="0" indent="0" algn="ctr" rtl="0">
              <a:spcBef>
                <a:spcPts val="0"/>
              </a:spcBef>
              <a:spcAft>
                <a:spcPts val="0"/>
              </a:spcAft>
              <a:buNone/>
            </a:pPr>
            <a:endParaRPr sz="2300" b="1">
              <a:solidFill>
                <a:srgbClr val="CC0000"/>
              </a:solidFill>
            </a:endParaRPr>
          </a:p>
          <a:p>
            <a:pPr marL="0" lvl="0" indent="0" algn="ctr" rtl="0">
              <a:spcBef>
                <a:spcPts val="0"/>
              </a:spcBef>
              <a:spcAft>
                <a:spcPts val="0"/>
              </a:spcAft>
              <a:buClr>
                <a:schemeClr val="dk1"/>
              </a:buClr>
              <a:buSzPts val="1100"/>
              <a:buFont typeface="Arial"/>
              <a:buNone/>
            </a:pPr>
            <a:r>
              <a:rPr lang="en" sz="2300" b="1">
                <a:solidFill>
                  <a:srgbClr val="CC0000"/>
                </a:solidFill>
              </a:rPr>
              <a:t>What’s Different?</a:t>
            </a:r>
            <a:endParaRPr sz="2300" b="1">
              <a:solidFill>
                <a:srgbClr val="CC0000"/>
              </a:solidFill>
            </a:endParaRPr>
          </a:p>
        </p:txBody>
      </p:sp>
      <p:pic>
        <p:nvPicPr>
          <p:cNvPr id="163" name="Google Shape;163;p28"/>
          <p:cNvPicPr preferRelativeResize="0"/>
          <p:nvPr/>
        </p:nvPicPr>
        <p:blipFill>
          <a:blip r:embed="rId3">
            <a:alphaModFix/>
          </a:blip>
          <a:stretch>
            <a:fillRect/>
          </a:stretch>
        </p:blipFill>
        <p:spPr>
          <a:xfrm>
            <a:off x="1713591" y="0"/>
            <a:ext cx="7430418" cy="5143500"/>
          </a:xfrm>
          <a:prstGeom prst="rect">
            <a:avLst/>
          </a:prstGeom>
          <a:noFill/>
          <a:ln>
            <a:noFill/>
          </a:ln>
        </p:spPr>
      </p:pic>
      <p:sp>
        <p:nvSpPr>
          <p:cNvPr id="164" name="Google Shape;164;p28"/>
          <p:cNvSpPr txBox="1"/>
          <p:nvPr/>
        </p:nvSpPr>
        <p:spPr>
          <a:xfrm>
            <a:off x="3280375" y="4682200"/>
            <a:ext cx="2078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65" name="Google Shape;165;p28"/>
          <p:cNvSpPr txBox="1"/>
          <p:nvPr/>
        </p:nvSpPr>
        <p:spPr>
          <a:xfrm>
            <a:off x="7989600" y="4835700"/>
            <a:ext cx="11544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i="1"/>
              <a:t>freepatternsarea.com</a:t>
            </a:r>
            <a:endParaRPr sz="800" i="1"/>
          </a:p>
        </p:txBody>
      </p:sp>
      <p:sp>
        <p:nvSpPr>
          <p:cNvPr id="166" name="Google Shape;166;p28"/>
          <p:cNvSpPr txBox="1"/>
          <p:nvPr/>
        </p:nvSpPr>
        <p:spPr>
          <a:xfrm>
            <a:off x="0" y="4812600"/>
            <a:ext cx="9405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1.G.A1</a:t>
            </a: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29"/>
          <p:cNvPicPr preferRelativeResize="0"/>
          <p:nvPr/>
        </p:nvPicPr>
        <p:blipFill>
          <a:blip r:embed="rId3">
            <a:alphaModFix/>
          </a:blip>
          <a:stretch>
            <a:fillRect/>
          </a:stretch>
        </p:blipFill>
        <p:spPr>
          <a:xfrm>
            <a:off x="49575" y="101975"/>
            <a:ext cx="5670351" cy="4939550"/>
          </a:xfrm>
          <a:prstGeom prst="rect">
            <a:avLst/>
          </a:prstGeom>
          <a:noFill/>
          <a:ln>
            <a:noFill/>
          </a:ln>
        </p:spPr>
      </p:pic>
      <p:sp>
        <p:nvSpPr>
          <p:cNvPr id="172" name="Google Shape;172;p29"/>
          <p:cNvSpPr txBox="1"/>
          <p:nvPr/>
        </p:nvSpPr>
        <p:spPr>
          <a:xfrm>
            <a:off x="5920650" y="442525"/>
            <a:ext cx="2900100" cy="3755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900" b="1">
                <a:solidFill>
                  <a:srgbClr val="6AA84F"/>
                </a:solidFill>
              </a:rPr>
              <a:t>What you notice?</a:t>
            </a:r>
            <a:endParaRPr sz="2900" b="1">
              <a:solidFill>
                <a:srgbClr val="6AA84F"/>
              </a:solidFill>
            </a:endParaRPr>
          </a:p>
          <a:p>
            <a:pPr marL="0" lvl="0" indent="0" algn="ctr" rtl="0">
              <a:spcBef>
                <a:spcPts val="0"/>
              </a:spcBef>
              <a:spcAft>
                <a:spcPts val="0"/>
              </a:spcAft>
              <a:buNone/>
            </a:pPr>
            <a:endParaRPr sz="2900" b="1">
              <a:solidFill>
                <a:srgbClr val="6AA84F"/>
              </a:solidFill>
            </a:endParaRPr>
          </a:p>
          <a:p>
            <a:pPr marL="0" lvl="0" indent="0" algn="ctr" rtl="0">
              <a:spcBef>
                <a:spcPts val="0"/>
              </a:spcBef>
              <a:spcAft>
                <a:spcPts val="0"/>
              </a:spcAft>
              <a:buNone/>
            </a:pPr>
            <a:r>
              <a:rPr lang="en" sz="2900" b="1">
                <a:solidFill>
                  <a:srgbClr val="6AA84F"/>
                </a:solidFill>
              </a:rPr>
              <a:t>What do you wonder?</a:t>
            </a:r>
            <a:endParaRPr sz="2900" b="1">
              <a:solidFill>
                <a:srgbClr val="6AA84F"/>
              </a:solidFill>
            </a:endParaRPr>
          </a:p>
          <a:p>
            <a:pPr marL="0" lvl="0" indent="0" algn="ctr" rtl="0">
              <a:spcBef>
                <a:spcPts val="0"/>
              </a:spcBef>
              <a:spcAft>
                <a:spcPts val="0"/>
              </a:spcAft>
              <a:buNone/>
            </a:pPr>
            <a:endParaRPr sz="2900" b="1">
              <a:solidFill>
                <a:srgbClr val="6AA84F"/>
              </a:solidFill>
            </a:endParaRPr>
          </a:p>
          <a:p>
            <a:pPr marL="0" lvl="0" indent="0" algn="ctr" rtl="0">
              <a:spcBef>
                <a:spcPts val="0"/>
              </a:spcBef>
              <a:spcAft>
                <a:spcPts val="0"/>
              </a:spcAft>
              <a:buNone/>
            </a:pPr>
            <a:r>
              <a:rPr lang="en" sz="2900" b="1">
                <a:solidFill>
                  <a:srgbClr val="6AA84F"/>
                </a:solidFill>
              </a:rPr>
              <a:t>What month might this be?</a:t>
            </a:r>
            <a:endParaRPr sz="2900" b="1">
              <a:solidFill>
                <a:srgbClr val="6AA84F"/>
              </a:solidFill>
            </a:endParaRPr>
          </a:p>
        </p:txBody>
      </p:sp>
      <p:sp>
        <p:nvSpPr>
          <p:cNvPr id="173" name="Google Shape;173;p29"/>
          <p:cNvSpPr txBox="1"/>
          <p:nvPr/>
        </p:nvSpPr>
        <p:spPr>
          <a:xfrm>
            <a:off x="8334300" y="4789500"/>
            <a:ext cx="809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1.MD.C4</a:t>
            </a:r>
            <a:endParaRPr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0"/>
          <p:cNvSpPr txBox="1">
            <a:spLocks noGrp="1"/>
          </p:cNvSpPr>
          <p:nvPr>
            <p:ph type="ctrTitle"/>
          </p:nvPr>
        </p:nvSpPr>
        <p:spPr>
          <a:xfrm>
            <a:off x="6961475" y="318550"/>
            <a:ext cx="1871100" cy="3432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300" b="1">
                <a:solidFill>
                  <a:srgbClr val="1C4587"/>
                </a:solidFill>
              </a:rPr>
              <a:t>Which one does not belong?</a:t>
            </a:r>
            <a:endParaRPr sz="3300" b="1">
              <a:solidFill>
                <a:srgbClr val="1C4587"/>
              </a:solidFill>
            </a:endParaRPr>
          </a:p>
        </p:txBody>
      </p:sp>
      <p:pic>
        <p:nvPicPr>
          <p:cNvPr id="179" name="Google Shape;179;p30"/>
          <p:cNvPicPr preferRelativeResize="0"/>
          <p:nvPr/>
        </p:nvPicPr>
        <p:blipFill>
          <a:blip r:embed="rId3">
            <a:alphaModFix/>
          </a:blip>
          <a:stretch>
            <a:fillRect/>
          </a:stretch>
        </p:blipFill>
        <p:spPr>
          <a:xfrm>
            <a:off x="1" y="1"/>
            <a:ext cx="6826828" cy="5143500"/>
          </a:xfrm>
          <a:prstGeom prst="rect">
            <a:avLst/>
          </a:prstGeom>
          <a:noFill/>
          <a:ln>
            <a:noFill/>
          </a:ln>
        </p:spPr>
      </p:pic>
      <p:sp>
        <p:nvSpPr>
          <p:cNvPr id="180" name="Google Shape;180;p30"/>
          <p:cNvSpPr txBox="1"/>
          <p:nvPr/>
        </p:nvSpPr>
        <p:spPr>
          <a:xfrm>
            <a:off x="8374200" y="4789500"/>
            <a:ext cx="7698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1.G.A2</a:t>
            </a:r>
            <a:endParaRPr sz="11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483</Words>
  <Application>Microsoft Macintosh PowerPoint</Application>
  <PresentationFormat>On-screen Show (16:9)</PresentationFormat>
  <Paragraphs>88</Paragraphs>
  <Slides>18</Slides>
  <Notes>18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18</vt:i4>
      </vt:variant>
    </vt:vector>
  </HeadingPairs>
  <TitlesOfParts>
    <vt:vector size="20" baseType="lpstr">
      <vt:lpstr>Arial</vt:lpstr>
      <vt:lpstr>Simple Light</vt:lpstr>
      <vt:lpstr>PowerPoint Presentation</vt:lpstr>
      <vt:lpstr>PowerPoint Presentation</vt:lpstr>
      <vt:lpstr>PowerPoint Presentation</vt:lpstr>
      <vt:lpstr>Which one does not belong?</vt:lpstr>
      <vt:lpstr>PowerPoint Presentation</vt:lpstr>
      <vt:lpstr>How many mugs do you see? How many different expressions can you record to match the picture?</vt:lpstr>
      <vt:lpstr>What might be going on here?</vt:lpstr>
      <vt:lpstr>How many cupcakes do you see?  How many don’t you see?  Can you write an equation to match your thinking?  Can you think of any other equations to match the picture?</vt:lpstr>
      <vt:lpstr>PowerPoint Presentation</vt:lpstr>
      <vt:lpstr>PowerPoint Presentation</vt:lpstr>
      <vt:lpstr>PowerPoint Presentation</vt:lpstr>
      <vt:lpstr>Talk about the different shapes you see here.</vt:lpstr>
      <vt:lpstr>Which one does not belong?</vt:lpstr>
      <vt:lpstr>PowerPoint Presentation</vt:lpstr>
      <vt:lpstr>What shapes do you see? What would happen if you cut some of the shapes in half?</vt:lpstr>
      <vt:lpstr>Happy Australia Day!   What’s the Same?  What’s Different?</vt:lpstr>
      <vt:lpstr>PowerPoint Presentation</vt:lpstr>
      <vt:lpstr>Which one does not belong?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2021-12-31T13:29:23Z</dcterms:modified>
</cp:coreProperties>
</file>