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5143500" type="screen16x9"/>
  <p:notesSz cx="6858000" cy="9144000"/>
  <p:embeddedFontLst>
    <p:embeddedFont>
      <p:font typeface="Anton" pitchFamily="2" charset="77"/>
      <p:regular r:id="rId22"/>
    </p:embeddedFont>
    <p:embeddedFont>
      <p:font typeface="Lemonada" pitchFamily="2" charset="-78"/>
      <p:regular r:id="rId23"/>
      <p:bold r:id="rId24"/>
    </p:embeddedFont>
    <p:embeddedFont>
      <p:font typeface="Montserrat" pitchFamily="2" charset="77"/>
      <p:regular r:id="rId25"/>
      <p:bold r:id="rId26"/>
      <p:italic r:id="rId27"/>
      <p:boldItalic r:id="rId28"/>
    </p:embeddedFont>
    <p:embeddedFont>
      <p:font typeface="PT Sans Narrow" panose="020B0506020203020204" pitchFamily="34" charset="77"/>
      <p:regular r:id="rId29"/>
      <p:bold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721"/>
  </p:normalViewPr>
  <p:slideViewPr>
    <p:cSldViewPr snapToGrid="0">
      <p:cViewPr varScale="1">
        <p:scale>
          <a:sx n="145" d="100"/>
          <a:sy n="145" d="100"/>
        </p:scale>
        <p:origin x="68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048be5cc6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048be5cc6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November 29, 2021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048be5cc64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048be5cc64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048be5cc64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048be5cc64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1048be5cc64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1048be5cc64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048be5cc64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1048be5cc64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1048be5cc64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1048be5cc64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December 6, 2021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1048be5cc64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1048be5cc64_0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December 7… Pearl Harbor Day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1048be5cc64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1048be5cc64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Would you rather?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1048be5cc64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1048be5cc64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1048be5cc64_0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1048be5cc64_0_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1048be5cc64_0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1048be5cc64_0_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December 13, 2021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1048be5cc64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1048be5cc64_0_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1048be5cc64_0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1048be5cc64_0_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1048be5cc64_0_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1048be5cc64_0_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1048be5cc64_0_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1048be5cc64_0_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Bell (not food)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Kiss (wrapped)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Cake (not red/holiday)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Cookie (not 4-letters)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1048be5cc64_0_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1048be5cc64_0_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1048be5cc64_0_1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1048be5cc64_0_1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December 21, the winter solstice!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1048be5cc64_0_1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1048be5cc64_0_1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December 21, 2020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1048be5cc64_0_1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1048be5cc64_0_1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andyusa.com/candy-types/candy-canes/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258900"/>
            <a:ext cx="4260300" cy="3699298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>
            <a:spLocks noGrp="1"/>
          </p:cNvSpPr>
          <p:nvPr>
            <p:ph type="body" idx="1"/>
          </p:nvPr>
        </p:nvSpPr>
        <p:spPr>
          <a:xfrm>
            <a:off x="4858850" y="399750"/>
            <a:ext cx="3934500" cy="467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0000FF"/>
                </a:solidFill>
              </a:rPr>
              <a:t>What do we notice?    What do we wonder?</a:t>
            </a:r>
            <a:endParaRPr sz="2300" b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0000FF"/>
                </a:solidFill>
              </a:rPr>
              <a:t>How many blocks are here?</a:t>
            </a:r>
            <a:endParaRPr sz="2300" b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0000FF"/>
                </a:solidFill>
              </a:rPr>
              <a:t>How many of each color?</a:t>
            </a:r>
            <a:endParaRPr sz="2300" b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 b="1">
                <a:solidFill>
                  <a:srgbClr val="0000FF"/>
                </a:solidFill>
              </a:rPr>
              <a:t>Write a math expression to match your mathematical thinking!</a:t>
            </a:r>
            <a:endParaRPr sz="2300" b="1">
              <a:solidFill>
                <a:srgbClr val="0000FF"/>
              </a:solidFill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5.MD.C4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/>
                                        <p:tgtEl>
                                          <p:spTgt spid="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186450" y="45675"/>
            <a:ext cx="8771100" cy="65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073763"/>
                </a:solidFill>
              </a:rPr>
              <a:t>How many cans of soda do you think are here? What is a reasonable estimate?</a:t>
            </a:r>
            <a:endParaRPr sz="1900">
              <a:solidFill>
                <a:srgbClr val="07376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073763"/>
                </a:solidFill>
              </a:rPr>
              <a:t>Talk about strategies you could use to figure it out.</a:t>
            </a:r>
            <a:endParaRPr sz="1900">
              <a:solidFill>
                <a:srgbClr val="073763"/>
              </a:solidFill>
            </a:endParaRPr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275" y="754750"/>
            <a:ext cx="7122274" cy="432705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4"/>
          <p:cNvSpPr txBox="1"/>
          <p:nvPr/>
        </p:nvSpPr>
        <p:spPr>
          <a:xfrm>
            <a:off x="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5.NBT.B5</a:t>
            </a:r>
            <a:endParaRPr sz="11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>
            <a:spLocks noGrp="1"/>
          </p:cNvSpPr>
          <p:nvPr>
            <p:ph type="title"/>
          </p:nvPr>
        </p:nvSpPr>
        <p:spPr>
          <a:xfrm>
            <a:off x="311700" y="2375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b="1">
                <a:solidFill>
                  <a:srgbClr val="990000"/>
                </a:solidFill>
              </a:rPr>
              <a:t>What’s Going On in this Graph?</a:t>
            </a:r>
            <a:endParaRPr sz="2700" b="1">
              <a:solidFill>
                <a:srgbClr val="990000"/>
              </a:solidFill>
            </a:endParaRPr>
          </a:p>
        </p:txBody>
      </p:sp>
      <p:pic>
        <p:nvPicPr>
          <p:cNvPr id="69" name="Google Shape;6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5425" y="687975"/>
            <a:ext cx="8316876" cy="4411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81725" y="0"/>
            <a:ext cx="1562275" cy="306625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5"/>
          <p:cNvSpPr txBox="1"/>
          <p:nvPr/>
        </p:nvSpPr>
        <p:spPr>
          <a:xfrm>
            <a:off x="8574825" y="4789500"/>
            <a:ext cx="5691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5.MD</a:t>
            </a:r>
            <a:endParaRPr sz="1100"/>
          </a:p>
        </p:txBody>
      </p:sp>
      <p:sp>
        <p:nvSpPr>
          <p:cNvPr id="72" name="Google Shape;72;p15"/>
          <p:cNvSpPr txBox="1"/>
          <p:nvPr/>
        </p:nvSpPr>
        <p:spPr>
          <a:xfrm>
            <a:off x="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5.MD.B</a:t>
            </a:r>
            <a:endParaRPr sz="11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>
            <a:spLocks noGrp="1"/>
          </p:cNvSpPr>
          <p:nvPr>
            <p:ph type="body" idx="1"/>
          </p:nvPr>
        </p:nvSpPr>
        <p:spPr>
          <a:xfrm>
            <a:off x="311700" y="249375"/>
            <a:ext cx="3711600" cy="468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 dirty="0"/>
              <a:t>I wonder how much this bag of chocolate gelt would be worth if it was REAL GOLD?</a:t>
            </a:r>
            <a:endParaRPr sz="2300" b="1" dirty="0"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b="1" dirty="0"/>
              <a:t>The weight of the gelt is 202.46 grams.</a:t>
            </a:r>
            <a:endParaRPr sz="2300" b="1" dirty="0"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b="1" dirty="0"/>
              <a:t>The current price of GOLD is $34.55 per gram.</a:t>
            </a:r>
            <a:endParaRPr sz="2300" b="1" dirty="0"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b="1" dirty="0"/>
              <a:t>ESTIMATE!</a:t>
            </a:r>
            <a:endParaRPr sz="2300" b="1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dirty="0"/>
              <a:t> 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  <p:pic>
        <p:nvPicPr>
          <p:cNvPr id="78" name="Google Shape;7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20223" y="1"/>
            <a:ext cx="4923777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6"/>
          <p:cNvSpPr txBox="1"/>
          <p:nvPr/>
        </p:nvSpPr>
        <p:spPr>
          <a:xfrm>
            <a:off x="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5.NBT.B7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>
            <a:spLocks noGrp="1"/>
          </p:cNvSpPr>
          <p:nvPr>
            <p:ph type="body" idx="1"/>
          </p:nvPr>
        </p:nvSpPr>
        <p:spPr>
          <a:xfrm>
            <a:off x="4572000" y="273325"/>
            <a:ext cx="4260300" cy="429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0B5394"/>
                </a:solidFill>
              </a:rPr>
              <a:t>There are 10 streets that have this umbrella pattern. </a:t>
            </a:r>
            <a:endParaRPr sz="2300" b="1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CC0000"/>
                </a:solidFill>
              </a:rPr>
              <a:t>If there are 18 rows of umbrellas on each street, how many umbrellas are there altogether?</a:t>
            </a:r>
            <a:endParaRPr sz="23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 b="1">
                <a:solidFill>
                  <a:srgbClr val="274E13"/>
                </a:solidFill>
              </a:rPr>
              <a:t>What if there were 100 streets? 1,000 streets? What patterns do you notice in the number of umbrellas?</a:t>
            </a:r>
            <a:endParaRPr sz="2300" b="1">
              <a:solidFill>
                <a:srgbClr val="274E13"/>
              </a:solidFill>
            </a:endParaRPr>
          </a:p>
        </p:txBody>
      </p:sp>
      <p:pic>
        <p:nvPicPr>
          <p:cNvPr id="85" name="Google Shape;8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408747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7"/>
          <p:cNvSpPr txBox="1"/>
          <p:nvPr/>
        </p:nvSpPr>
        <p:spPr>
          <a:xfrm>
            <a:off x="0" y="4854925"/>
            <a:ext cx="25026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2"/>
                </a:solidFill>
              </a:rPr>
              <a:t>Illustrative Mathematics</a:t>
            </a:r>
            <a:endParaRPr sz="900">
              <a:solidFill>
                <a:schemeClr val="lt2"/>
              </a:solidFill>
            </a:endParaRPr>
          </a:p>
        </p:txBody>
      </p:sp>
      <p:sp>
        <p:nvSpPr>
          <p:cNvPr id="87" name="Google Shape;87;p17"/>
          <p:cNvSpPr txBox="1"/>
          <p:nvPr/>
        </p:nvSpPr>
        <p:spPr>
          <a:xfrm>
            <a:off x="8371125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5.NBT.B5</a:t>
            </a:r>
            <a:endParaRPr sz="11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8"/>
          <p:cNvSpPr txBox="1">
            <a:spLocks noGrp="1"/>
          </p:cNvSpPr>
          <p:nvPr>
            <p:ph type="body" idx="1"/>
          </p:nvPr>
        </p:nvSpPr>
        <p:spPr>
          <a:xfrm>
            <a:off x="311700" y="276700"/>
            <a:ext cx="3347700" cy="429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0B5394"/>
                </a:solidFill>
              </a:rPr>
              <a:t>Happy Independence Day in Finland!</a:t>
            </a:r>
            <a:endParaRPr sz="2300" b="1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1900" b="1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0B5394"/>
                </a:solidFill>
              </a:rPr>
              <a:t>What do you notice about this infographic? What do you wonder?</a:t>
            </a:r>
            <a:endParaRPr sz="1900" b="1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0B5394"/>
                </a:solidFill>
              </a:rPr>
              <a:t>What information can you find?</a:t>
            </a:r>
            <a:endParaRPr sz="1900" b="1">
              <a:solidFill>
                <a:srgbClr val="0B5394"/>
              </a:solidFill>
            </a:endParaRPr>
          </a:p>
        </p:txBody>
      </p:sp>
      <p:pic>
        <p:nvPicPr>
          <p:cNvPr id="93" name="Google Shape;9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05642" y="0"/>
            <a:ext cx="5138366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8"/>
          <p:cNvSpPr txBox="1"/>
          <p:nvPr/>
        </p:nvSpPr>
        <p:spPr>
          <a:xfrm>
            <a:off x="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5.MD</a:t>
            </a:r>
            <a:endParaRPr sz="11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9"/>
          <p:cNvSpPr txBox="1">
            <a:spLocks noGrp="1"/>
          </p:cNvSpPr>
          <p:nvPr>
            <p:ph type="body" idx="1"/>
          </p:nvPr>
        </p:nvSpPr>
        <p:spPr>
          <a:xfrm>
            <a:off x="6955950" y="112200"/>
            <a:ext cx="2114400" cy="43155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1C4587"/>
                </a:solidFill>
              </a:rPr>
              <a:t>The attack on Pearl Harbor was 12/7/1941.</a:t>
            </a:r>
            <a:endParaRPr sz="1500" b="1">
              <a:solidFill>
                <a:srgbClr val="1C4587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1C4587"/>
                </a:solidFill>
              </a:rPr>
              <a:t>What can we say about these numbers? Do they have anything in common?</a:t>
            </a:r>
            <a:endParaRPr sz="1500" b="1">
              <a:solidFill>
                <a:srgbClr val="1C4587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1C4587"/>
                </a:solidFill>
              </a:rPr>
              <a:t>12</a:t>
            </a:r>
            <a:endParaRPr sz="1500" b="1">
              <a:solidFill>
                <a:srgbClr val="1C4587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1C4587"/>
                </a:solidFill>
              </a:rPr>
              <a:t>7</a:t>
            </a:r>
            <a:endParaRPr sz="1500" b="1">
              <a:solidFill>
                <a:srgbClr val="1C4587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1C4587"/>
                </a:solidFill>
              </a:rPr>
              <a:t> 1,941</a:t>
            </a:r>
            <a:endParaRPr sz="1500" b="1">
              <a:solidFill>
                <a:srgbClr val="1C4587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500" b="1">
                <a:solidFill>
                  <a:srgbClr val="1C4587"/>
                </a:solidFill>
              </a:rPr>
              <a:t>What can we do with these numbers?</a:t>
            </a:r>
            <a:endParaRPr sz="1500" b="1">
              <a:solidFill>
                <a:srgbClr val="1C4587"/>
              </a:solidFill>
            </a:endParaRPr>
          </a:p>
        </p:txBody>
      </p:sp>
      <p:pic>
        <p:nvPicPr>
          <p:cNvPr id="100" name="Google Shape;10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2200" y="112200"/>
            <a:ext cx="6843750" cy="4562492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9"/>
          <p:cNvSpPr txBox="1"/>
          <p:nvPr/>
        </p:nvSpPr>
        <p:spPr>
          <a:xfrm>
            <a:off x="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5.NBT.B</a:t>
            </a:r>
            <a:endParaRPr sz="11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0"/>
          <p:cNvSpPr txBox="1">
            <a:spLocks noGrp="1"/>
          </p:cNvSpPr>
          <p:nvPr>
            <p:ph type="title"/>
          </p:nvPr>
        </p:nvSpPr>
        <p:spPr>
          <a:xfrm>
            <a:off x="311700" y="404050"/>
            <a:ext cx="8520600" cy="51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274E13"/>
                </a:solidFill>
              </a:rPr>
              <a:t>Would you rather …. (and justify your decision with MATH!)</a:t>
            </a:r>
            <a:endParaRPr sz="2300" b="1">
              <a:solidFill>
                <a:srgbClr val="274E13"/>
              </a:solidFill>
            </a:endParaRPr>
          </a:p>
        </p:txBody>
      </p:sp>
      <p:pic>
        <p:nvPicPr>
          <p:cNvPr id="107" name="Google Shape;107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65102" y="1094150"/>
            <a:ext cx="6914427" cy="3837775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0"/>
          <p:cNvSpPr txBox="1"/>
          <p:nvPr/>
        </p:nvSpPr>
        <p:spPr>
          <a:xfrm>
            <a:off x="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5.SMP</a:t>
            </a:r>
            <a:endParaRPr sz="11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1"/>
          <p:cNvSpPr txBox="1">
            <a:spLocks noGrp="1"/>
          </p:cNvSpPr>
          <p:nvPr>
            <p:ph type="title"/>
          </p:nvPr>
        </p:nvSpPr>
        <p:spPr>
          <a:xfrm>
            <a:off x="3644725" y="807750"/>
            <a:ext cx="4917900" cy="38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90000"/>
                </a:solidFill>
                <a:latin typeface="Anton"/>
                <a:ea typeface="Anton"/>
                <a:cs typeface="Anton"/>
                <a:sym typeface="Anton"/>
              </a:rPr>
              <a:t>What questions do you have?</a:t>
            </a:r>
            <a:endParaRPr>
              <a:solidFill>
                <a:srgbClr val="990000"/>
              </a:solidFill>
              <a:latin typeface="Anton"/>
              <a:ea typeface="Anton"/>
              <a:cs typeface="Anton"/>
              <a:sym typeface="Anto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990000"/>
              </a:solidFill>
              <a:latin typeface="Anton"/>
              <a:ea typeface="Anton"/>
              <a:cs typeface="Anton"/>
              <a:sym typeface="Anto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90000"/>
                </a:solidFill>
                <a:latin typeface="Anton"/>
                <a:ea typeface="Anton"/>
                <a:cs typeface="Anton"/>
                <a:sym typeface="Anton"/>
              </a:rPr>
              <a:t>How much money?</a:t>
            </a:r>
            <a:endParaRPr>
              <a:solidFill>
                <a:srgbClr val="990000"/>
              </a:solidFill>
              <a:latin typeface="Anton"/>
              <a:ea typeface="Anton"/>
              <a:cs typeface="Anton"/>
              <a:sym typeface="Anto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990000"/>
              </a:solidFill>
              <a:latin typeface="Anton"/>
              <a:ea typeface="Anton"/>
              <a:cs typeface="Anton"/>
              <a:sym typeface="Anto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90000"/>
                </a:solidFill>
                <a:latin typeface="Anton"/>
                <a:ea typeface="Anton"/>
                <a:cs typeface="Anton"/>
                <a:sym typeface="Anton"/>
              </a:rPr>
              <a:t>How many ways can you represent this problem using multiplication?</a:t>
            </a:r>
            <a:endParaRPr>
              <a:solidFill>
                <a:srgbClr val="990000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id="114" name="Google Shape;114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2650" y="181100"/>
            <a:ext cx="2971800" cy="152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2650" y="1705100"/>
            <a:ext cx="2971800" cy="152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2650" y="3229100"/>
            <a:ext cx="2971800" cy="1524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21"/>
          <p:cNvSpPr txBox="1"/>
          <p:nvPr/>
        </p:nvSpPr>
        <p:spPr>
          <a:xfrm>
            <a:off x="83310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5.NBT.B7</a:t>
            </a:r>
            <a:endParaRPr sz="11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2"/>
          <p:cNvSpPr txBox="1">
            <a:spLocks noGrp="1"/>
          </p:cNvSpPr>
          <p:nvPr>
            <p:ph type="body" idx="1"/>
          </p:nvPr>
        </p:nvSpPr>
        <p:spPr>
          <a:xfrm>
            <a:off x="7214700" y="190425"/>
            <a:ext cx="1929300" cy="378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300" b="1" i="1">
                <a:solidFill>
                  <a:srgbClr val="3B3B3B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Human Rights Day </a:t>
            </a:r>
            <a:r>
              <a:rPr lang="en" sz="1300" i="1">
                <a:solidFill>
                  <a:srgbClr val="3B3B3B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is the day the UN adopted and proclaimed the Universal Declaration of Human Rights in 1948. </a:t>
            </a:r>
            <a:r>
              <a:rPr lang="en" sz="1300" i="1">
                <a:solidFill>
                  <a:srgbClr val="3B3B3B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It has inspired all of us to start treating every person with the right to life, liberty, property, and the pursuit of happiness.</a:t>
            </a:r>
            <a:r>
              <a:rPr lang="en" sz="1300" i="1">
                <a:solidFill>
                  <a:srgbClr val="3B3B3B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   </a:t>
            </a:r>
            <a:r>
              <a:rPr lang="en" sz="1300" b="1">
                <a:solidFill>
                  <a:srgbClr val="3B3B3B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                                                                                                                </a:t>
            </a:r>
            <a:endParaRPr sz="1200">
              <a:solidFill>
                <a:srgbClr val="33244A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23" name="Google Shape;123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250" y="69600"/>
            <a:ext cx="7069425" cy="371145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22"/>
          <p:cNvSpPr txBox="1"/>
          <p:nvPr/>
        </p:nvSpPr>
        <p:spPr>
          <a:xfrm>
            <a:off x="109250" y="3854700"/>
            <a:ext cx="7105500" cy="12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666666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It is the most translated document around the world and is available in over </a:t>
            </a:r>
            <a:r>
              <a:rPr lang="en" sz="1900" b="1">
                <a:solidFill>
                  <a:srgbClr val="0B5394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500</a:t>
            </a:r>
            <a:r>
              <a:rPr lang="en" sz="1300" b="1">
                <a:solidFill>
                  <a:srgbClr val="1155CC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" sz="1300" b="1">
                <a:solidFill>
                  <a:srgbClr val="666666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languages.      </a:t>
            </a:r>
            <a:endParaRPr sz="1300" b="1">
              <a:solidFill>
                <a:srgbClr val="666666"/>
              </a:solidFill>
              <a:highlight>
                <a:schemeClr val="lt1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700" b="1">
                <a:solidFill>
                  <a:srgbClr val="0B5394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What are some factor pairs of 500? Can you find all of them?</a:t>
            </a:r>
            <a:endParaRPr sz="1700" b="1">
              <a:solidFill>
                <a:srgbClr val="0B5394"/>
              </a:solidFill>
              <a:highlight>
                <a:schemeClr val="lt1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5" name="Google Shape;125;p22"/>
          <p:cNvSpPr txBox="1"/>
          <p:nvPr/>
        </p:nvSpPr>
        <p:spPr>
          <a:xfrm>
            <a:off x="83310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5.NBT.B</a:t>
            </a:r>
            <a:endParaRPr sz="11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3"/>
          <p:cNvSpPr txBox="1">
            <a:spLocks noGrp="1"/>
          </p:cNvSpPr>
          <p:nvPr>
            <p:ph type="body" idx="1"/>
          </p:nvPr>
        </p:nvSpPr>
        <p:spPr>
          <a:xfrm>
            <a:off x="120950" y="2887125"/>
            <a:ext cx="4263300" cy="52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75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500" b="1">
                <a:solidFill>
                  <a:srgbClr val="990000"/>
                </a:solidFill>
                <a:latin typeface="Lemonada"/>
                <a:ea typeface="Lemonada"/>
                <a:cs typeface="Lemonada"/>
                <a:sym typeface="Lemonada"/>
              </a:rPr>
              <a:t>Happy Independence Day in Kenya!</a:t>
            </a:r>
            <a:endParaRPr sz="1500" b="1">
              <a:solidFill>
                <a:srgbClr val="990000"/>
              </a:solidFill>
              <a:latin typeface="Lemonada"/>
              <a:ea typeface="Lemonada"/>
              <a:cs typeface="Lemonada"/>
              <a:sym typeface="Lemonada"/>
            </a:endParaRPr>
          </a:p>
        </p:txBody>
      </p:sp>
      <p:pic>
        <p:nvPicPr>
          <p:cNvPr id="131" name="Google Shape;131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4623075" cy="29865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49000" y="345200"/>
            <a:ext cx="4695000" cy="4082625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23"/>
          <p:cNvSpPr txBox="1"/>
          <p:nvPr/>
        </p:nvSpPr>
        <p:spPr>
          <a:xfrm>
            <a:off x="138200" y="3815025"/>
            <a:ext cx="4228800" cy="9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274E13"/>
                </a:solidFill>
              </a:rPr>
              <a:t>What do you notice about this graph?</a:t>
            </a:r>
            <a:endParaRPr sz="1700" b="1">
              <a:solidFill>
                <a:srgbClr val="274E1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274E13"/>
                </a:solidFill>
              </a:rPr>
              <a:t> </a:t>
            </a:r>
            <a:endParaRPr sz="1700" b="1">
              <a:solidFill>
                <a:srgbClr val="274E1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274E13"/>
                </a:solidFill>
              </a:rPr>
              <a:t>What do you wonder?</a:t>
            </a:r>
            <a:endParaRPr sz="1700" b="1">
              <a:solidFill>
                <a:srgbClr val="274E13"/>
              </a:solidFill>
            </a:endParaRPr>
          </a:p>
        </p:txBody>
      </p:sp>
      <p:sp>
        <p:nvSpPr>
          <p:cNvPr id="134" name="Google Shape;134;p23"/>
          <p:cNvSpPr txBox="1"/>
          <p:nvPr/>
        </p:nvSpPr>
        <p:spPr>
          <a:xfrm>
            <a:off x="8457575" y="4832650"/>
            <a:ext cx="6864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5.MD</a:t>
            </a:r>
            <a:endParaRPr sz="11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4"/>
          <p:cNvSpPr txBox="1">
            <a:spLocks noGrp="1"/>
          </p:cNvSpPr>
          <p:nvPr>
            <p:ph type="body" idx="1"/>
          </p:nvPr>
        </p:nvSpPr>
        <p:spPr>
          <a:xfrm>
            <a:off x="7050875" y="52325"/>
            <a:ext cx="2045100" cy="446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073763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Happy Birthday to the US National Guard</a:t>
            </a:r>
            <a:endParaRPr sz="1500" b="1">
              <a:solidFill>
                <a:srgbClr val="073763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 i="1">
                <a:solidFill>
                  <a:srgbClr val="073763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Established in 1636, the National Guard is the oldest military organization in America. Its members serve during times of war and emergency.</a:t>
            </a:r>
            <a:endParaRPr sz="1300">
              <a:solidFill>
                <a:srgbClr val="073763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073763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How long ago was 1636?</a:t>
            </a:r>
            <a:endParaRPr sz="1300" b="1">
              <a:solidFill>
                <a:srgbClr val="073763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073763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What are some factor pairs of 1,636? </a:t>
            </a:r>
            <a:endParaRPr sz="1300" b="1">
              <a:solidFill>
                <a:srgbClr val="073763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300" b="1">
                <a:solidFill>
                  <a:srgbClr val="073763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Can you find all of them?</a:t>
            </a:r>
            <a:endParaRPr sz="1300" b="1">
              <a:solidFill>
                <a:srgbClr val="073763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40" name="Google Shape;140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425" y="104100"/>
            <a:ext cx="6899700" cy="4599800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24"/>
          <p:cNvSpPr txBox="1"/>
          <p:nvPr/>
        </p:nvSpPr>
        <p:spPr>
          <a:xfrm>
            <a:off x="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5.NBT.B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5"/>
          <p:cNvSpPr txBox="1">
            <a:spLocks noGrp="1"/>
          </p:cNvSpPr>
          <p:nvPr>
            <p:ph type="title"/>
          </p:nvPr>
        </p:nvSpPr>
        <p:spPr>
          <a:xfrm>
            <a:off x="215750" y="104100"/>
            <a:ext cx="8616600" cy="44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b="1">
                <a:solidFill>
                  <a:srgbClr val="5B0F00"/>
                </a:solidFill>
                <a:latin typeface="Lemonada"/>
                <a:ea typeface="Lemonada"/>
                <a:cs typeface="Lemonada"/>
                <a:sym typeface="Lemonada"/>
              </a:rPr>
              <a:t>Kiki and Pablo at the Franklin Park Zoo</a:t>
            </a:r>
            <a:endParaRPr sz="2100" b="1">
              <a:solidFill>
                <a:srgbClr val="5B0F00"/>
              </a:solidFill>
              <a:latin typeface="Lemonada"/>
              <a:ea typeface="Lemonada"/>
              <a:cs typeface="Lemonada"/>
              <a:sym typeface="Lemonada"/>
            </a:endParaRPr>
          </a:p>
        </p:txBody>
      </p:sp>
      <p:sp>
        <p:nvSpPr>
          <p:cNvPr id="147" name="Google Shape;147;p25"/>
          <p:cNvSpPr txBox="1">
            <a:spLocks noGrp="1"/>
          </p:cNvSpPr>
          <p:nvPr>
            <p:ph type="body" idx="1"/>
          </p:nvPr>
        </p:nvSpPr>
        <p:spPr>
          <a:xfrm>
            <a:off x="6635600" y="509450"/>
            <a:ext cx="2508300" cy="40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Pablo weighed 4.5 pounds when he was born. His mom Kiki weighs 400 pounds. </a:t>
            </a:r>
            <a:r>
              <a:rPr lang="en" sz="1700" b="1" i="1"/>
              <a:t>About</a:t>
            </a:r>
            <a:r>
              <a:rPr lang="en" sz="1700" i="1"/>
              <a:t> </a:t>
            </a:r>
            <a:r>
              <a:rPr lang="en" sz="1700"/>
              <a:t>how many times heavier is Kiki than Pablo?</a:t>
            </a:r>
            <a:endParaRPr sz="1700"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/>
              <a:t>Estimate first!</a:t>
            </a:r>
            <a:endParaRPr sz="1700"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/>
              <a:t>How close are you to your estimate?</a:t>
            </a:r>
            <a:endParaRPr sz="1700"/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700"/>
              <a:t>How many times heavier are you than Pablo?</a:t>
            </a:r>
            <a:endParaRPr sz="1700"/>
          </a:p>
        </p:txBody>
      </p:sp>
      <p:pic>
        <p:nvPicPr>
          <p:cNvPr id="148" name="Google Shape;148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750" y="663238"/>
            <a:ext cx="6419850" cy="4276725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25"/>
          <p:cNvSpPr txBox="1"/>
          <p:nvPr/>
        </p:nvSpPr>
        <p:spPr>
          <a:xfrm>
            <a:off x="0" y="4884425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5.NBT.A2</a:t>
            </a:r>
            <a:endParaRPr sz="11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6"/>
          <p:cNvSpPr txBox="1">
            <a:spLocks noGrp="1"/>
          </p:cNvSpPr>
          <p:nvPr>
            <p:ph type="body" idx="1"/>
          </p:nvPr>
        </p:nvSpPr>
        <p:spPr>
          <a:xfrm>
            <a:off x="141975" y="338525"/>
            <a:ext cx="2304300" cy="443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0C343D"/>
                </a:solidFill>
              </a:rPr>
              <a:t>What do the numbers mean?</a:t>
            </a:r>
            <a:endParaRPr sz="1700">
              <a:solidFill>
                <a:srgbClr val="0C343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0C343D"/>
                </a:solidFill>
              </a:rPr>
              <a:t>How old is the Weston Town Hall?</a:t>
            </a:r>
            <a:endParaRPr sz="1700">
              <a:solidFill>
                <a:srgbClr val="0C343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0C343D"/>
                </a:solidFill>
              </a:rPr>
              <a:t>Where do you see arrays?</a:t>
            </a:r>
            <a:endParaRPr sz="1700">
              <a:solidFill>
                <a:srgbClr val="0C343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0C343D"/>
                </a:solidFill>
              </a:rPr>
              <a:t>How can you use arrays to figure out how many window panes are here?</a:t>
            </a:r>
            <a:endParaRPr sz="1700">
              <a:solidFill>
                <a:srgbClr val="0C343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700">
                <a:solidFill>
                  <a:srgbClr val="0C343D"/>
                </a:solidFill>
              </a:rPr>
              <a:t>What would that equation look like?</a:t>
            </a:r>
            <a:endParaRPr sz="1700">
              <a:solidFill>
                <a:srgbClr val="0C343D"/>
              </a:solidFill>
            </a:endParaRPr>
          </a:p>
        </p:txBody>
      </p:sp>
      <p:pic>
        <p:nvPicPr>
          <p:cNvPr id="155" name="Google Shape;155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74975" y="480684"/>
            <a:ext cx="6344700" cy="4182140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26"/>
          <p:cNvSpPr txBox="1"/>
          <p:nvPr/>
        </p:nvSpPr>
        <p:spPr>
          <a:xfrm>
            <a:off x="83310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5.NBT.B5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7"/>
          <p:cNvSpPr txBox="1">
            <a:spLocks noGrp="1"/>
          </p:cNvSpPr>
          <p:nvPr>
            <p:ph type="body" idx="1"/>
          </p:nvPr>
        </p:nvSpPr>
        <p:spPr>
          <a:xfrm>
            <a:off x="5998700" y="1189825"/>
            <a:ext cx="2833500" cy="33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3700" b="1">
                <a:solidFill>
                  <a:srgbClr val="CC0000"/>
                </a:solidFill>
              </a:rPr>
              <a:t>Which one doesn’t belong?</a:t>
            </a:r>
            <a:endParaRPr sz="3700" b="1">
              <a:solidFill>
                <a:srgbClr val="CC0000"/>
              </a:solidFill>
            </a:endParaRPr>
          </a:p>
        </p:txBody>
      </p:sp>
      <p:pic>
        <p:nvPicPr>
          <p:cNvPr id="162" name="Google Shape;162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4375" y="413288"/>
            <a:ext cx="4903901" cy="4316924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27"/>
          <p:cNvSpPr txBox="1"/>
          <p:nvPr/>
        </p:nvSpPr>
        <p:spPr>
          <a:xfrm>
            <a:off x="83310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5.SMP.3</a:t>
            </a:r>
            <a:endParaRPr sz="11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8"/>
          <p:cNvSpPr txBox="1">
            <a:spLocks noGrp="1"/>
          </p:cNvSpPr>
          <p:nvPr>
            <p:ph type="body" idx="1"/>
          </p:nvPr>
        </p:nvSpPr>
        <p:spPr>
          <a:xfrm>
            <a:off x="6847800" y="228800"/>
            <a:ext cx="1984500" cy="434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b="1">
                <a:solidFill>
                  <a:srgbClr val="3D85C6"/>
                </a:solidFill>
              </a:rPr>
              <a:t>What do you notice?</a:t>
            </a:r>
            <a:endParaRPr sz="2100" b="1">
              <a:solidFill>
                <a:srgbClr val="3D85C6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100" b="1">
                <a:solidFill>
                  <a:srgbClr val="3D85C6"/>
                </a:solidFill>
              </a:rPr>
              <a:t>What do you wonder?</a:t>
            </a:r>
            <a:endParaRPr sz="2100" b="1">
              <a:solidFill>
                <a:srgbClr val="3D85C6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100" b="1">
                <a:solidFill>
                  <a:srgbClr val="3D85C6"/>
                </a:solidFill>
              </a:rPr>
              <a:t>What is this infographic telling us?</a:t>
            </a:r>
            <a:endParaRPr sz="2100" b="1">
              <a:solidFill>
                <a:srgbClr val="3D85C6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100" b="1">
                <a:solidFill>
                  <a:srgbClr val="3D85C6"/>
                </a:solidFill>
              </a:rPr>
              <a:t>Create a catchy title!</a:t>
            </a:r>
            <a:endParaRPr sz="2100" b="1">
              <a:solidFill>
                <a:srgbClr val="3D85C6"/>
              </a:solidFill>
            </a:endParaRPr>
          </a:p>
        </p:txBody>
      </p:sp>
      <p:pic>
        <p:nvPicPr>
          <p:cNvPr id="169" name="Google Shape;169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738" y="0"/>
            <a:ext cx="647957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28"/>
          <p:cNvSpPr txBox="1"/>
          <p:nvPr/>
        </p:nvSpPr>
        <p:spPr>
          <a:xfrm>
            <a:off x="83310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5.MD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1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1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/>
                                        <p:tgtEl>
                                          <p:spTgt spid="1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9"/>
          <p:cNvSpPr txBox="1"/>
          <p:nvPr/>
        </p:nvSpPr>
        <p:spPr>
          <a:xfrm>
            <a:off x="6895525" y="48600"/>
            <a:ext cx="2209500" cy="509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073763"/>
                </a:solidFill>
              </a:rPr>
              <a:t>What do you notice?</a:t>
            </a:r>
            <a:br>
              <a:rPr lang="en" sz="1600" b="1">
                <a:solidFill>
                  <a:srgbClr val="073763"/>
                </a:solidFill>
              </a:rPr>
            </a:br>
            <a:r>
              <a:rPr lang="en" sz="1600" b="1">
                <a:solidFill>
                  <a:srgbClr val="073763"/>
                </a:solidFill>
              </a:rPr>
              <a:t>What do you wonder?</a:t>
            </a:r>
            <a:endParaRPr sz="1600" b="1">
              <a:solidFill>
                <a:srgbClr val="07376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rgbClr val="07376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0B5394"/>
                </a:solidFill>
              </a:rPr>
              <a:t>According to the astronomical definition winter began with the winter solstice at 5:13 am.</a:t>
            </a:r>
            <a:endParaRPr sz="1500" b="1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00" b="1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0B5394"/>
                </a:solidFill>
              </a:rPr>
              <a:t>How many hours ago was that?</a:t>
            </a:r>
            <a:endParaRPr sz="1500" b="1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00" b="1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0B5394"/>
                </a:solidFill>
              </a:rPr>
              <a:t>It’s the SHORTEST day of the year! </a:t>
            </a:r>
            <a:endParaRPr sz="1500" b="1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0B5394"/>
                </a:solidFill>
              </a:rPr>
              <a:t>The sun rises at 7:12 am and sets at 4:18.</a:t>
            </a:r>
            <a:endParaRPr sz="1500" b="1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00" b="1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0B5394"/>
                </a:solidFill>
              </a:rPr>
              <a:t>How many hours of daylight do we get today?</a:t>
            </a:r>
            <a:endParaRPr sz="1500" b="1">
              <a:solidFill>
                <a:srgbClr val="0B5394"/>
              </a:solidFill>
            </a:endParaRPr>
          </a:p>
        </p:txBody>
      </p:sp>
      <p:pic>
        <p:nvPicPr>
          <p:cNvPr id="176" name="Google Shape;176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685191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29"/>
          <p:cNvSpPr txBox="1"/>
          <p:nvPr/>
        </p:nvSpPr>
        <p:spPr>
          <a:xfrm>
            <a:off x="0" y="4884425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5.MD.A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30"/>
          <p:cNvSpPr txBox="1">
            <a:spLocks noGrp="1"/>
          </p:cNvSpPr>
          <p:nvPr>
            <p:ph type="body" idx="1"/>
          </p:nvPr>
        </p:nvSpPr>
        <p:spPr>
          <a:xfrm>
            <a:off x="3790600" y="465525"/>
            <a:ext cx="5041800" cy="410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26323E"/>
                </a:solidFill>
                <a:latin typeface="PT Sans Narrow"/>
                <a:ea typeface="PT Sans Narrow"/>
                <a:cs typeface="PT Sans Narrow"/>
                <a:sym typeface="PT Sans Narrow"/>
              </a:rPr>
              <a:t>According to the National Confectioners Association, about </a:t>
            </a:r>
            <a:r>
              <a:rPr lang="en" sz="2900" b="1">
                <a:solidFill>
                  <a:srgbClr val="CC0000"/>
                </a:solidFill>
                <a:uFill>
                  <a:noFill/>
                </a:uFill>
                <a:latin typeface="PT Sans Narrow"/>
                <a:ea typeface="PT Sans Narrow"/>
                <a:cs typeface="PT Sans Narrow"/>
                <a:sym typeface="PT Sans Narrow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1.2 billion</a:t>
            </a:r>
            <a:r>
              <a:rPr lang="en" sz="2900" b="1">
                <a:solidFill>
                  <a:srgbClr val="CC0000"/>
                </a:solidFill>
                <a:latin typeface="PT Sans Narrow"/>
                <a:ea typeface="PT Sans Narrow"/>
                <a:cs typeface="PT Sans Narrow"/>
                <a:sym typeface="PT Sans Narrow"/>
              </a:rPr>
              <a:t> </a:t>
            </a:r>
            <a:r>
              <a:rPr lang="en" sz="2900" b="1">
                <a:solidFill>
                  <a:srgbClr val="26323E"/>
                </a:solidFill>
                <a:latin typeface="PT Sans Narrow"/>
                <a:ea typeface="PT Sans Narrow"/>
                <a:cs typeface="PT Sans Narrow"/>
                <a:sym typeface="PT Sans Narrow"/>
              </a:rPr>
              <a:t>candy canes are made annually, and </a:t>
            </a:r>
            <a:r>
              <a:rPr lang="en" sz="2900" b="1">
                <a:solidFill>
                  <a:srgbClr val="CC0000"/>
                </a:solidFill>
                <a:latin typeface="PT Sans Narrow"/>
                <a:ea typeface="PT Sans Narrow"/>
                <a:cs typeface="PT Sans Narrow"/>
                <a:sym typeface="PT Sans Narrow"/>
              </a:rPr>
              <a:t>90 percent</a:t>
            </a:r>
            <a:r>
              <a:rPr lang="en" sz="2900" b="1">
                <a:solidFill>
                  <a:srgbClr val="26323E"/>
                </a:solidFill>
                <a:latin typeface="PT Sans Narrow"/>
                <a:ea typeface="PT Sans Narrow"/>
                <a:cs typeface="PT Sans Narrow"/>
                <a:sym typeface="PT Sans Narrow"/>
              </a:rPr>
              <a:t> of those are sold between Thanksgiving and Christmas. </a:t>
            </a:r>
            <a:endParaRPr sz="2900" b="1">
              <a:solidFill>
                <a:srgbClr val="26323E"/>
              </a:solidFill>
              <a:latin typeface="PT Sans Narrow"/>
              <a:ea typeface="PT Sans Narrow"/>
              <a:cs typeface="PT Sans Narrow"/>
              <a:sym typeface="PT Sans Narrow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3400" b="1">
                <a:solidFill>
                  <a:srgbClr val="CC0000"/>
                </a:solidFill>
                <a:latin typeface="PT Sans Narrow"/>
                <a:ea typeface="PT Sans Narrow"/>
                <a:cs typeface="PT Sans Narrow"/>
                <a:sym typeface="PT Sans Narrow"/>
              </a:rPr>
              <a:t>What do those numbers mean?</a:t>
            </a:r>
            <a:endParaRPr sz="3400" b="1">
              <a:solidFill>
                <a:srgbClr val="CC0000"/>
              </a:solidFill>
              <a:latin typeface="PT Sans Narrow"/>
              <a:ea typeface="PT Sans Narrow"/>
              <a:cs typeface="PT Sans Narrow"/>
              <a:sym typeface="PT Sans Narrow"/>
            </a:endParaRPr>
          </a:p>
        </p:txBody>
      </p:sp>
      <p:pic>
        <p:nvPicPr>
          <p:cNvPr id="183" name="Google Shape;183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-841700" y="841701"/>
            <a:ext cx="5153901" cy="3470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30"/>
          <p:cNvSpPr txBox="1"/>
          <p:nvPr/>
        </p:nvSpPr>
        <p:spPr>
          <a:xfrm>
            <a:off x="83310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5.NBT.A2</a:t>
            </a:r>
            <a:endParaRPr sz="11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1"/>
          <p:cNvSpPr txBox="1">
            <a:spLocks noGrp="1"/>
          </p:cNvSpPr>
          <p:nvPr>
            <p:ph type="body" idx="1"/>
          </p:nvPr>
        </p:nvSpPr>
        <p:spPr>
          <a:xfrm>
            <a:off x="3602275" y="122625"/>
            <a:ext cx="5381700" cy="461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i="1">
                <a:solidFill>
                  <a:srgbClr val="33244A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Kwanzaa, celebrated from December 26 to January 1, is an African American and pan-African seven-day cultural holiday that celebrates family and community.</a:t>
            </a:r>
            <a:endParaRPr sz="2500" b="1"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200" b="1"/>
              <a:t>If we had a Kinara for every student at Field School (286 students), how many </a:t>
            </a:r>
            <a:r>
              <a:rPr lang="en" sz="2200" b="1">
                <a:solidFill>
                  <a:srgbClr val="CC0000"/>
                </a:solidFill>
              </a:rPr>
              <a:t>red candles</a:t>
            </a:r>
            <a:r>
              <a:rPr lang="en" sz="2200" b="1"/>
              <a:t> we would need.      </a:t>
            </a:r>
            <a:r>
              <a:rPr lang="en" sz="2200" b="1" i="1"/>
              <a:t>Estimate first!</a:t>
            </a:r>
            <a:endParaRPr sz="2200" b="1" i="1"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200" b="1"/>
              <a:t>How many </a:t>
            </a:r>
            <a:r>
              <a:rPr lang="en" sz="2200" b="1">
                <a:solidFill>
                  <a:srgbClr val="38761D"/>
                </a:solidFill>
              </a:rPr>
              <a:t>green candles</a:t>
            </a:r>
            <a:r>
              <a:rPr lang="en" sz="2200" b="1"/>
              <a:t>? </a:t>
            </a:r>
            <a:endParaRPr sz="2200" b="1"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200" b="1"/>
              <a:t>How many </a:t>
            </a:r>
            <a:r>
              <a:rPr lang="en" sz="2200" b="1">
                <a:solidFill>
                  <a:srgbClr val="000000"/>
                </a:solidFill>
              </a:rPr>
              <a:t>black candles</a:t>
            </a:r>
            <a:r>
              <a:rPr lang="en" sz="2200" b="1"/>
              <a:t>?</a:t>
            </a:r>
            <a:endParaRPr sz="2200" b="1"/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200" b="1"/>
              <a:t>How many candles altogether?</a:t>
            </a:r>
            <a:endParaRPr sz="2200" b="1"/>
          </a:p>
        </p:txBody>
      </p:sp>
      <p:pic>
        <p:nvPicPr>
          <p:cNvPr id="190" name="Google Shape;190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" y="0"/>
            <a:ext cx="339909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31"/>
          <p:cNvSpPr txBox="1"/>
          <p:nvPr/>
        </p:nvSpPr>
        <p:spPr>
          <a:xfrm>
            <a:off x="8331000" y="483265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5.NBT.B5</a:t>
            </a:r>
            <a:endParaRPr sz="11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841</Words>
  <Application>Microsoft Macintosh PowerPoint</Application>
  <PresentationFormat>On-screen Show (16:9)</PresentationFormat>
  <Paragraphs>107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Anton</vt:lpstr>
      <vt:lpstr>PT Sans Narrow</vt:lpstr>
      <vt:lpstr>Montserrat</vt:lpstr>
      <vt:lpstr>Lemonada</vt:lpstr>
      <vt:lpstr>Simple Light</vt:lpstr>
      <vt:lpstr>PowerPoint Presentation</vt:lpstr>
      <vt:lpstr>How many cans of soda do you think are here? What is a reasonable estimate? Talk about strategies you could use to figure it out.</vt:lpstr>
      <vt:lpstr>What’s Going On in this Graph?</vt:lpstr>
      <vt:lpstr>PowerPoint Presentation</vt:lpstr>
      <vt:lpstr>PowerPoint Presentation</vt:lpstr>
      <vt:lpstr>PowerPoint Presentation</vt:lpstr>
      <vt:lpstr>PowerPoint Presentation</vt:lpstr>
      <vt:lpstr>Would you rather …. (and justify your decision with MATH!)</vt:lpstr>
      <vt:lpstr>What questions do you have?  How much money?  How many ways can you represent this problem using multiplication?</vt:lpstr>
      <vt:lpstr>PowerPoint Presentation</vt:lpstr>
      <vt:lpstr>PowerPoint Presentation</vt:lpstr>
      <vt:lpstr>PowerPoint Presentation</vt:lpstr>
      <vt:lpstr>Kiki and Pablo at the Franklin Park Zoo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Manousaridis, Tracy</cp:lastModifiedBy>
  <cp:revision>1</cp:revision>
  <dcterms:modified xsi:type="dcterms:W3CDTF">2021-11-26T21:02:51Z</dcterms:modified>
</cp:coreProperties>
</file>