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Anton" pitchFamily="2" charset="77"/>
      <p:regular r:id="rId22"/>
    </p:embeddedFont>
    <p:embeddedFont>
      <p:font typeface="Architects Daughter" pitchFamily="2" charset="0"/>
      <p:regular r:id="rId23"/>
    </p:embeddedFont>
    <p:embeddedFont>
      <p:font typeface="Comfortaa" pitchFamily="2" charset="0"/>
      <p:regular r:id="rId24"/>
      <p:bold r:id="rId25"/>
    </p:embeddedFont>
    <p:embeddedFont>
      <p:font typeface="Montserrat" pitchFamily="2" charset="77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02c00720d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02c00720d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29, 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02c00720d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02c00720d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02c00720d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02c00720d4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2c00720d4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02c00720d4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02c00720d4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02c00720d4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02c00720d4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02c00720d4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December 6, 2021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02c00720d4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02c00720d4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December 7… Pearl Harbor Day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02c00720d4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02c00720d4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02c00720d4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02c00720d4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02c00720d4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02c00720d4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02c00720d4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02c00720d4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of December 13, 2021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02c00720d4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02c00720d4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02c00720d4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02c00720d4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02c00720d4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02c00720d4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02c00720d4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02c00720d4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02c00720d4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02c00720d4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of December 20, 2021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02c00720d4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02c00720d4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December 21, the winter solstice!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02c00720d4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02c00720d4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02c00720d4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02c00720d4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5856450" y="324850"/>
            <a:ext cx="2976000" cy="424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rgbClr val="1155CC"/>
                </a:solidFill>
              </a:rPr>
              <a:t>Happy Chanukah!</a:t>
            </a:r>
            <a:endParaRPr sz="2300" b="1" i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C4587"/>
                </a:solidFill>
              </a:rPr>
              <a:t>The </a:t>
            </a:r>
            <a:r>
              <a:rPr lang="en" sz="1900" b="1">
                <a:solidFill>
                  <a:srgbClr val="1C4587"/>
                </a:solidFill>
              </a:rPr>
              <a:t>first night</a:t>
            </a:r>
            <a:r>
              <a:rPr lang="en" sz="1900">
                <a:solidFill>
                  <a:srgbClr val="1C4587"/>
                </a:solidFill>
              </a:rPr>
              <a:t> we light</a:t>
            </a:r>
            <a:r>
              <a:rPr lang="en" sz="1900" b="1">
                <a:solidFill>
                  <a:srgbClr val="1C4587"/>
                </a:solidFill>
              </a:rPr>
              <a:t> 2 </a:t>
            </a:r>
            <a:r>
              <a:rPr lang="en" sz="1900">
                <a:solidFill>
                  <a:srgbClr val="1C4587"/>
                </a:solidFill>
              </a:rPr>
              <a:t>candles, the </a:t>
            </a:r>
            <a:r>
              <a:rPr lang="en" sz="1900" b="1">
                <a:solidFill>
                  <a:srgbClr val="1C4587"/>
                </a:solidFill>
              </a:rPr>
              <a:t>second night 3 </a:t>
            </a:r>
            <a:r>
              <a:rPr lang="en" sz="1900">
                <a:solidFill>
                  <a:srgbClr val="1C4587"/>
                </a:solidFill>
              </a:rPr>
              <a:t>candles, the </a:t>
            </a:r>
            <a:r>
              <a:rPr lang="en" sz="1900" b="1">
                <a:solidFill>
                  <a:srgbClr val="1C4587"/>
                </a:solidFill>
              </a:rPr>
              <a:t>third night 4 </a:t>
            </a:r>
            <a:r>
              <a:rPr lang="en" sz="1900">
                <a:solidFill>
                  <a:srgbClr val="1C4587"/>
                </a:solidFill>
              </a:rPr>
              <a:t>candles… all the way to eight nights!</a:t>
            </a:r>
            <a:endParaRPr sz="19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/>
              <a:t>What can you say about this pattern?</a:t>
            </a:r>
            <a:endParaRPr sz="1900" b="1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/>
              <a:t>How many candles will we use altogether?</a:t>
            </a:r>
            <a:endParaRPr sz="1900" b="1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50" y="254475"/>
            <a:ext cx="5802300" cy="47374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4407175" y="3454275"/>
            <a:ext cx="812100" cy="2058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3.OA.D9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7243150" y="445025"/>
            <a:ext cx="1689600" cy="438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Which one DOES NOT belong?</a:t>
            </a:r>
            <a:endParaRPr sz="2900" b="1">
              <a:solidFill>
                <a:srgbClr val="0B5394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09579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85036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3.SMP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4039000" y="303200"/>
            <a:ext cx="4158000" cy="16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</a:rPr>
              <a:t>How many chocolate coins do you think are in the jar?</a:t>
            </a:r>
            <a:endParaRPr sz="24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 b="1">
                <a:solidFill>
                  <a:srgbClr val="0B5394"/>
                </a:solidFill>
              </a:rPr>
              <a:t>Estimate!</a:t>
            </a:r>
            <a:endParaRPr sz="2400" b="1">
              <a:solidFill>
                <a:srgbClr val="0B5394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2030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1175" y="2187375"/>
            <a:ext cx="1287325" cy="9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1175" y="3260200"/>
            <a:ext cx="1287325" cy="9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8825" y="2187375"/>
            <a:ext cx="1287325" cy="9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8825" y="3260200"/>
            <a:ext cx="1287325" cy="9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6475" y="2187375"/>
            <a:ext cx="1287325" cy="9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6475" y="3260200"/>
            <a:ext cx="1287325" cy="9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4125" y="2187375"/>
            <a:ext cx="1287325" cy="9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4125" y="3260200"/>
            <a:ext cx="1287325" cy="9638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3.OA.D8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body" idx="1"/>
          </p:nvPr>
        </p:nvSpPr>
        <p:spPr>
          <a:xfrm>
            <a:off x="7349975" y="317788"/>
            <a:ext cx="1749900" cy="380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A baby elephant typically weighs about 200 pounds. 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What are three possible weights for an elephant whose weight would round to 200? </a:t>
            </a:r>
            <a:endParaRPr sz="1700" b="1">
              <a:solidFill>
                <a:srgbClr val="274E13"/>
              </a:solidFill>
            </a:endParaRPr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575" y="254975"/>
            <a:ext cx="7137726" cy="39311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3.NBT.A1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7375" y="1017723"/>
            <a:ext cx="6163537" cy="39114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7"/>
          <p:cNvSpPr txBox="1"/>
          <p:nvPr/>
        </p:nvSpPr>
        <p:spPr>
          <a:xfrm>
            <a:off x="311700" y="404050"/>
            <a:ext cx="8520600" cy="5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Would you rather …. (and justify your decision with MATH!)</a:t>
            </a:r>
            <a:endParaRPr sz="2300" b="1">
              <a:solidFill>
                <a:srgbClr val="CC0000"/>
              </a:solidFill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3.MD.A1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7715250" y="0"/>
            <a:ext cx="1428600" cy="51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1C4587"/>
                </a:solidFill>
              </a:rPr>
              <a:t>Happy Independence Day in Finland!</a:t>
            </a:r>
            <a:endParaRPr sz="14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C4587"/>
                </a:solidFill>
              </a:rPr>
              <a:t>Russia ruled over Finland from 1809 to 1917.</a:t>
            </a:r>
            <a:endParaRPr sz="15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C4587"/>
                </a:solidFill>
              </a:rPr>
              <a:t>How many years was that?</a:t>
            </a:r>
            <a:endParaRPr sz="15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solidFill>
                  <a:srgbClr val="1C4587"/>
                </a:solidFill>
              </a:rPr>
              <a:t>How long has Finland been an independent nation?</a:t>
            </a:r>
            <a:endParaRPr sz="1500">
              <a:solidFill>
                <a:srgbClr val="1C4587"/>
              </a:solidFill>
            </a:endParaRPr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152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438500" cy="5143500"/>
          </a:xfrm>
          <a:prstGeom prst="rect">
            <a:avLst/>
          </a:prstGeom>
          <a:solidFill>
            <a:srgbClr val="3C78D8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i="1">
                <a:solidFill>
                  <a:schemeClr val="lt1"/>
                </a:solidFill>
              </a:rPr>
              <a:t>National Pearl Harbor Remembrance Day</a:t>
            </a:r>
            <a:endParaRPr sz="1500" i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The attack on Pearl Harbor was in 1941.</a:t>
            </a:r>
            <a:endParaRPr sz="1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What can we say about the number 1,941?</a:t>
            </a:r>
            <a:endParaRPr sz="1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How long ago was 1941?</a:t>
            </a:r>
            <a:endParaRPr sz="1500">
              <a:solidFill>
                <a:schemeClr val="lt1"/>
              </a:solidFill>
            </a:endParaRPr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391" y="0"/>
            <a:ext cx="770561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3.NBT.A2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body" idx="1"/>
          </p:nvPr>
        </p:nvSpPr>
        <p:spPr>
          <a:xfrm>
            <a:off x="7206225" y="104075"/>
            <a:ext cx="1829400" cy="492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274E13"/>
                </a:solidFill>
              </a:rPr>
              <a:t>The soccer field at the Franklin Park Playstead is 110 yards long and 70 yards wide.</a:t>
            </a:r>
            <a:endParaRPr sz="14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274E13"/>
                </a:solidFill>
              </a:rPr>
              <a:t>According to FIFA regulations, the dimensions of a  soccer field are between 120 yards long and 80 yards wide, and 110 yards long and 70 yards wide.</a:t>
            </a:r>
            <a:endParaRPr sz="14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 b="1">
                <a:solidFill>
                  <a:srgbClr val="274E13"/>
                </a:solidFill>
              </a:rPr>
              <a:t>What can we say about the AREA of a soccer field?</a:t>
            </a:r>
            <a:endParaRPr sz="1400" b="1">
              <a:solidFill>
                <a:srgbClr val="274E13"/>
              </a:solidFill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1332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/>
          <p:nvPr/>
        </p:nvSpPr>
        <p:spPr>
          <a:xfrm>
            <a:off x="0" y="475497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3.MD.C7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5121650" y="0"/>
            <a:ext cx="4022100" cy="5143500"/>
          </a:xfrm>
          <a:prstGeom prst="rect">
            <a:avLst/>
          </a:prstGeom>
          <a:solidFill>
            <a:srgbClr val="999999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4400" b="1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Which one DOES NOT belong?</a:t>
            </a:r>
            <a:endParaRPr sz="4400" b="1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45025"/>
            <a:ext cx="4662625" cy="422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3.MD.A1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xfrm>
            <a:off x="5385275" y="181775"/>
            <a:ext cx="3447000" cy="43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1155CC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Human Rights Day is the day the UN adopted and proclaimed the Universal Declaration of Human Rights in 1948. </a:t>
            </a:r>
            <a:endParaRPr sz="1300" b="1">
              <a:solidFill>
                <a:srgbClr val="1155CC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1155CC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It is the most translated document around the world and is available in over </a:t>
            </a:r>
            <a:r>
              <a:rPr lang="en" sz="1900" b="1">
                <a:solidFill>
                  <a:srgbClr val="FF99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500</a:t>
            </a:r>
            <a:r>
              <a:rPr lang="en" sz="1300" b="1">
                <a:solidFill>
                  <a:srgbClr val="1155CC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languages. </a:t>
            </a:r>
            <a:endParaRPr sz="1300" b="1">
              <a:solidFill>
                <a:srgbClr val="1155CC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1155CC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It has inspired all of us to start treating every person with the right to life, liberty, property, and the pursuit of happiness. </a:t>
            </a:r>
            <a:endParaRPr sz="1300" b="1">
              <a:solidFill>
                <a:srgbClr val="1155CC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00" b="1">
              <a:solidFill>
                <a:srgbClr val="FF990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F99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How can we use multiplication to get to 500?</a:t>
            </a:r>
            <a:endParaRPr sz="1700" b="1">
              <a:solidFill>
                <a:srgbClr val="FF990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200">
              <a:solidFill>
                <a:srgbClr val="33244A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2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3.NBT.A3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>
            <a:off x="5368025" y="254950"/>
            <a:ext cx="3624600" cy="40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3244A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Happy Birthday to the       US National Guard</a:t>
            </a:r>
            <a:endParaRPr sz="2300" b="1">
              <a:solidFill>
                <a:srgbClr val="33244A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rgbClr val="33244A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Established in 1636, the National Guard is the oldest military organization in America. Its members serve during times of war and emergency.</a:t>
            </a:r>
            <a:endParaRPr sz="1700" i="1">
              <a:solidFill>
                <a:srgbClr val="33244A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900">
              <a:solidFill>
                <a:srgbClr val="33244A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3244A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How long ago was 1636?</a:t>
            </a:r>
            <a:endParaRPr sz="1900" b="1">
              <a:solidFill>
                <a:srgbClr val="33244A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3.NBT.A2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title"/>
          </p:nvPr>
        </p:nvSpPr>
        <p:spPr>
          <a:xfrm>
            <a:off x="4572000" y="445025"/>
            <a:ext cx="426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latin typeface="Architects Daughter"/>
                <a:ea typeface="Architects Daughter"/>
                <a:cs typeface="Architects Daughter"/>
                <a:sym typeface="Architects Daughter"/>
              </a:rPr>
              <a:t>What do you notice?</a:t>
            </a:r>
            <a:endParaRPr sz="3200" b="1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4572000" y="1571750"/>
            <a:ext cx="4260300" cy="29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latin typeface="Architects Daughter"/>
                <a:ea typeface="Architects Daughter"/>
                <a:cs typeface="Architects Daughter"/>
                <a:sym typeface="Architects Daughter"/>
              </a:rPr>
              <a:t>Estimate how many bags of flour are here.</a:t>
            </a:r>
            <a:endParaRPr sz="2300" b="1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latin typeface="Architects Daughter"/>
                <a:ea typeface="Architects Daughter"/>
                <a:cs typeface="Architects Daughter"/>
                <a:sym typeface="Architects Daughter"/>
              </a:rPr>
              <a:t>How could you figure it out?</a:t>
            </a:r>
            <a:endParaRPr sz="2300" b="1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latin typeface="Architects Daughter"/>
                <a:ea typeface="Architects Daughter"/>
                <a:cs typeface="Architects Daughter"/>
                <a:sym typeface="Architects Daughter"/>
              </a:rPr>
              <a:t>How can arrays help you?</a:t>
            </a:r>
            <a:endParaRPr sz="2300" b="1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0"/>
            <a:ext cx="398264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4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3.OA.A3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>
            <a:spLocks noGrp="1"/>
          </p:cNvSpPr>
          <p:nvPr>
            <p:ph type="title"/>
          </p:nvPr>
        </p:nvSpPr>
        <p:spPr>
          <a:xfrm>
            <a:off x="112325" y="587400"/>
            <a:ext cx="1924500" cy="40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latin typeface="Anton"/>
                <a:ea typeface="Anton"/>
                <a:cs typeface="Anton"/>
                <a:sym typeface="Anton"/>
              </a:rPr>
              <a:t>Which one does not belong?</a:t>
            </a:r>
            <a:endParaRPr sz="4100"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3225" y="66100"/>
            <a:ext cx="7021924" cy="5000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5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3.OA.A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>
            <a:spLocks noGrp="1"/>
          </p:cNvSpPr>
          <p:nvPr>
            <p:ph type="body" idx="1"/>
          </p:nvPr>
        </p:nvSpPr>
        <p:spPr>
          <a:xfrm>
            <a:off x="6153350" y="52325"/>
            <a:ext cx="2882400" cy="451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This sculpture in Andrew Everett Square is a tribute to the local Native Americans.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The Algonquin have been in this neighborhood for 10,000 years!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What can we say about the number 10,000?</a:t>
            </a:r>
            <a:endParaRPr sz="1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783F04"/>
                </a:solidFill>
              </a:rPr>
              <a:t>How many ways can you get to 10,000?</a:t>
            </a:r>
            <a:endParaRPr sz="1900" b="1">
              <a:solidFill>
                <a:srgbClr val="783F04"/>
              </a:solidFill>
            </a:endParaRPr>
          </a:p>
        </p:txBody>
      </p:sp>
      <p:pic>
        <p:nvPicPr>
          <p:cNvPr id="156" name="Google Shape;1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5"/>
            <a:ext cx="6088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6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>
            <a:spLocks noGrp="1"/>
          </p:cNvSpPr>
          <p:nvPr>
            <p:ph type="body" idx="1"/>
          </p:nvPr>
        </p:nvSpPr>
        <p:spPr>
          <a:xfrm>
            <a:off x="6847800" y="228800"/>
            <a:ext cx="1984500" cy="43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3D85C6"/>
                </a:solidFill>
              </a:rPr>
              <a:t>What do you notice?</a:t>
            </a:r>
            <a:endParaRPr sz="21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3D85C6"/>
                </a:solidFill>
              </a:rPr>
              <a:t>What do you wonder?</a:t>
            </a:r>
            <a:endParaRPr sz="21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3D85C6"/>
                </a:solidFill>
              </a:rPr>
              <a:t>What is this infographic telling us?</a:t>
            </a:r>
            <a:endParaRPr sz="21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 b="1">
                <a:solidFill>
                  <a:srgbClr val="3D85C6"/>
                </a:solidFill>
              </a:rPr>
              <a:t>Create a catchy title!</a:t>
            </a:r>
            <a:endParaRPr sz="2100" b="1">
              <a:solidFill>
                <a:srgbClr val="3D85C6"/>
              </a:solidFill>
            </a:endParaRPr>
          </a:p>
        </p:txBody>
      </p:sp>
      <p:pic>
        <p:nvPicPr>
          <p:cNvPr id="163" name="Google Shape;16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38" y="0"/>
            <a:ext cx="6479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3.MD.3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>
            <a:spLocks noGrp="1"/>
          </p:cNvSpPr>
          <p:nvPr>
            <p:ph type="body" idx="1"/>
          </p:nvPr>
        </p:nvSpPr>
        <p:spPr>
          <a:xfrm>
            <a:off x="4574625" y="881850"/>
            <a:ext cx="4257600" cy="368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8761D"/>
                </a:solidFill>
              </a:rPr>
              <a:t>This is a 1 gallon jar FULL of Hershey Kisses.</a:t>
            </a:r>
            <a:endParaRPr sz="24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990000"/>
                </a:solidFill>
              </a:rPr>
              <a:t>How many do you think are in here?</a:t>
            </a:r>
            <a:endParaRPr sz="24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8761D"/>
                </a:solidFill>
              </a:rPr>
              <a:t>How can you use your math skills to make a reasonable estimate?</a:t>
            </a:r>
            <a:endParaRPr sz="24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70" name="Google Shape;17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263" y="195363"/>
            <a:ext cx="4257675" cy="463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8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3.OA.D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78" name="Google Shape;17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9"/>
          <p:cNvSpPr txBox="1"/>
          <p:nvPr/>
        </p:nvSpPr>
        <p:spPr>
          <a:xfrm>
            <a:off x="-94800" y="207650"/>
            <a:ext cx="93549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</a:rPr>
              <a:t>According to the astronomical definition winter began with the winter solstice at 5:13 am.</a:t>
            </a:r>
            <a:endParaRPr sz="16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</a:rPr>
              <a:t>How many hours ago was that?</a:t>
            </a:r>
            <a:endParaRPr sz="16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</a:rPr>
              <a:t>It’s the SHORTEST day of the year! The sun rises at 7:12 am and sets at 4:18 pm.</a:t>
            </a:r>
            <a:endParaRPr sz="16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</a:rPr>
              <a:t>How many hours of daylight do we get today?</a:t>
            </a:r>
            <a:endParaRPr sz="1600" b="1">
              <a:solidFill>
                <a:schemeClr val="lt1"/>
              </a:solidFill>
            </a:endParaRPr>
          </a:p>
        </p:txBody>
      </p:sp>
      <p:sp>
        <p:nvSpPr>
          <p:cNvPr id="180" name="Google Shape;180;p29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3.MD.A1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311700" y="144825"/>
            <a:ext cx="8520600" cy="10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D85C6"/>
                </a:solidFill>
                <a:latin typeface="Comfortaa"/>
                <a:ea typeface="Comfortaa"/>
                <a:cs typeface="Comfortaa"/>
                <a:sym typeface="Comfortaa"/>
              </a:rPr>
              <a:t>Would you rather ….</a:t>
            </a:r>
            <a:endParaRPr sz="2300" b="1">
              <a:solidFill>
                <a:srgbClr val="3D85C6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3D85C6"/>
                </a:solidFill>
                <a:latin typeface="Comfortaa"/>
                <a:ea typeface="Comfortaa"/>
                <a:cs typeface="Comfortaa"/>
                <a:sym typeface="Comfortaa"/>
              </a:rPr>
              <a:t>Share the cupcakes EQUALLY with your family or the cookies?</a:t>
            </a:r>
            <a:endParaRPr sz="2000" b="1">
              <a:solidFill>
                <a:srgbClr val="3D85C6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7" name="Google Shape;18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6"/>
            <a:ext cx="4572000" cy="391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3700" y="1152475"/>
            <a:ext cx="3948600" cy="3914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0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3.SMP.3</a:t>
            </a:r>
            <a:endParaRPr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 txBox="1">
            <a:spLocks noGrp="1"/>
          </p:cNvSpPr>
          <p:nvPr>
            <p:ph type="body" idx="1"/>
          </p:nvPr>
        </p:nvSpPr>
        <p:spPr>
          <a:xfrm>
            <a:off x="5316225" y="190425"/>
            <a:ext cx="3667800" cy="43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rgbClr val="33244A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Kwanzaa, celebrated from December 26 to January 1, is an African American and pan-African seven-day cultural holiday that celebrates family and community.</a:t>
            </a:r>
            <a:endParaRPr sz="3000" b="1" i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38761D"/>
                </a:solidFill>
              </a:rPr>
              <a:t>Kwanzaa began here in the United States in 1966.</a:t>
            </a:r>
            <a:endParaRPr sz="2500" b="1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500" b="1">
                <a:solidFill>
                  <a:srgbClr val="CC0000"/>
                </a:solidFill>
              </a:rPr>
              <a:t>How long ago was that?</a:t>
            </a:r>
            <a:endParaRPr sz="2500" b="1">
              <a:solidFill>
                <a:srgbClr val="CC0000"/>
              </a:solidFill>
            </a:endParaRPr>
          </a:p>
        </p:txBody>
      </p:sp>
      <p:pic>
        <p:nvPicPr>
          <p:cNvPr id="195" name="Google Shape;19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7001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1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3.NBT.A2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708</Words>
  <Application>Microsoft Macintosh PowerPoint</Application>
  <PresentationFormat>On-screen Show (16:9)</PresentationFormat>
  <Paragraphs>86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Anton</vt:lpstr>
      <vt:lpstr>Architects Daughter</vt:lpstr>
      <vt:lpstr>Montserrat</vt:lpstr>
      <vt:lpstr>Comfortaa</vt:lpstr>
      <vt:lpstr>Simple Light</vt:lpstr>
      <vt:lpstr>PowerPoint Presentation</vt:lpstr>
      <vt:lpstr> Which one DOES NOT belong?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 you notice?</vt:lpstr>
      <vt:lpstr>Which one does not belong?</vt:lpstr>
      <vt:lpstr>PowerPoint Presentation</vt:lpstr>
      <vt:lpstr>PowerPoint Presentation</vt:lpstr>
      <vt:lpstr>PowerPoint Presentation</vt:lpstr>
      <vt:lpstr>PowerPoint Presentation</vt:lpstr>
      <vt:lpstr>Would you rather …. Share the cupcakes EQUALLY with your family or the cookies?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2021-11-26T20:23:40Z</dcterms:modified>
</cp:coreProperties>
</file>