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6858000" cy="9144000"/>
  <p:embeddedFontLst>
    <p:embeddedFont>
      <p:font typeface="Anton" pitchFamily="2" charset="77"/>
      <p:regular r:id="rId22"/>
    </p:embeddedFont>
    <p:embeddedFont>
      <p:font typeface="Architects Daughter" pitchFamily="2" charset="0"/>
      <p:regular r:id="rId23"/>
    </p:embeddedFont>
    <p:embeddedFont>
      <p:font typeface="Comfortaa" pitchFamily="2" charset="0"/>
      <p:regular r:id="rId24"/>
      <p:bold r:id="rId25"/>
    </p:embeddedFont>
    <p:embeddedFont>
      <p:font typeface="Comic Sans MS" panose="030F0902030302020204" pitchFamily="66" charset="0"/>
      <p:regular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02c94f944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02c94f944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November 29, 2021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2c94f944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02c94f944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02c94f9441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02c94f9441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02c94f9441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02c94f9441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02c94f9441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02c94f9441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02c94f9441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02c94f9441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December 6, 2021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02c94f9441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02c94f9441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02c94f9441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02c94f9441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02c94f9441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02c94f9441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02c94f9441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02c94f9441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02c94f9441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02c94f9441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December 13, 2021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02c94f9441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02c94f9441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02c94f9441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02c94f9441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02c94f9441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02c94f9441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02c94f9441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02c94f9441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02c94f9441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102c94f9441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December 20, 2021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02c94f9441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102c94f9441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02c94f9441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102c94f9441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02c94f9441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02c94f9441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0" y="58025"/>
            <a:ext cx="8975100" cy="37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BF9000"/>
                </a:solidFill>
              </a:rPr>
              <a:t>What interesting shapes do we see here?     Estimate how many windows we see.</a:t>
            </a:r>
            <a:endParaRPr sz="1900">
              <a:solidFill>
                <a:srgbClr val="BF9000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938" y="537875"/>
            <a:ext cx="7966137" cy="4483801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-50675" y="4789500"/>
            <a:ext cx="94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1.G.A1</a:t>
            </a:r>
            <a:endParaRPr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6256900" y="233575"/>
            <a:ext cx="2575500" cy="410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73763"/>
                </a:solidFill>
              </a:rPr>
              <a:t>Happy Hanukkah!</a:t>
            </a:r>
            <a:endParaRPr sz="29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7F6000"/>
                </a:solidFill>
              </a:rPr>
              <a:t>How many potato pancakes do you see?</a:t>
            </a:r>
            <a:endParaRPr sz="25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7F6000"/>
                </a:solidFill>
              </a:rPr>
              <a:t>How do you see them?</a:t>
            </a:r>
            <a:endParaRPr sz="2500" b="1">
              <a:solidFill>
                <a:srgbClr val="7F6000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350" y="233575"/>
            <a:ext cx="5855028" cy="4391249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-50675" y="4789500"/>
            <a:ext cx="94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1.OA.A2</a:t>
            </a:r>
            <a:endParaRPr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229325" y="262100"/>
            <a:ext cx="8790900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If 10 more ducks joined the group, how many would there be altogether?</a:t>
            </a:r>
            <a:endParaRPr sz="21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What if 20 more ducks joined them?</a:t>
            </a:r>
            <a:endParaRPr sz="2100"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2275" y="1114625"/>
            <a:ext cx="7124975" cy="385472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8324800" y="4789500"/>
            <a:ext cx="802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1.NBT.C5</a:t>
            </a:r>
            <a:endParaRPr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5730700" y="342275"/>
            <a:ext cx="3101700" cy="42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D85C6"/>
                </a:solidFill>
              </a:rPr>
              <a:t>How many pieces of chocolate do you see?</a:t>
            </a:r>
            <a:endParaRPr sz="23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D85C6"/>
                </a:solidFill>
              </a:rPr>
              <a:t>How many </a:t>
            </a:r>
            <a:r>
              <a:rPr lang="en" sz="2300" b="1" i="1">
                <a:solidFill>
                  <a:srgbClr val="3D85C6"/>
                </a:solidFill>
              </a:rPr>
              <a:t>might</a:t>
            </a:r>
            <a:r>
              <a:rPr lang="en" sz="2300" b="1">
                <a:solidFill>
                  <a:srgbClr val="3D85C6"/>
                </a:solidFill>
              </a:rPr>
              <a:t> be in the middle?</a:t>
            </a:r>
            <a:endParaRPr sz="23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3D85C6"/>
                </a:solidFill>
              </a:rPr>
              <a:t>Can you write a number sentence to match your thinking?</a:t>
            </a:r>
            <a:endParaRPr sz="2300" b="1">
              <a:solidFill>
                <a:srgbClr val="3D85C6"/>
              </a:solidFill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342275"/>
            <a:ext cx="5176750" cy="4303925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/>
          <p:nvPr/>
        </p:nvSpPr>
        <p:spPr>
          <a:xfrm>
            <a:off x="8337600" y="4789500"/>
            <a:ext cx="806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1.OA.C5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150950" y="789525"/>
            <a:ext cx="2020200" cy="32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A64D79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Would you rather have...</a:t>
            </a:r>
            <a:endParaRPr sz="3100" b="1">
              <a:solidFill>
                <a:srgbClr val="A64D79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3675" y="0"/>
            <a:ext cx="6810326" cy="509705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7"/>
          <p:cNvSpPr txBox="1"/>
          <p:nvPr/>
        </p:nvSpPr>
        <p:spPr>
          <a:xfrm>
            <a:off x="0" y="4789500"/>
            <a:ext cx="94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1.MD.D5</a:t>
            </a:r>
            <a:endParaRPr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8"/>
          <p:cNvSpPr txBox="1"/>
          <p:nvPr/>
        </p:nvSpPr>
        <p:spPr>
          <a:xfrm>
            <a:off x="4009500" y="107700"/>
            <a:ext cx="5089800" cy="22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lt1"/>
                </a:solidFill>
              </a:rPr>
              <a:t>Independence Day is celebrated on December 6th, or </a:t>
            </a:r>
            <a:r>
              <a:rPr lang="en" sz="2300" b="1">
                <a:solidFill>
                  <a:schemeClr val="lt1"/>
                </a:solidFill>
              </a:rPr>
              <a:t>12 / 6</a:t>
            </a:r>
            <a:endParaRPr sz="23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lt1"/>
                </a:solidFill>
              </a:rPr>
              <a:t>What do you notice about the date?</a:t>
            </a:r>
            <a:endParaRPr sz="19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lt1"/>
                </a:solidFill>
              </a:rPr>
              <a:t>Does this happen any other day of the year?</a:t>
            </a:r>
            <a:endParaRPr sz="1900" b="1">
              <a:solidFill>
                <a:schemeClr val="lt1"/>
              </a:solidFill>
            </a:endParaRPr>
          </a:p>
        </p:txBody>
      </p:sp>
      <p:sp>
        <p:nvSpPr>
          <p:cNvPr id="93" name="Google Shape;93;p18"/>
          <p:cNvSpPr txBox="1"/>
          <p:nvPr/>
        </p:nvSpPr>
        <p:spPr>
          <a:xfrm>
            <a:off x="8388525" y="4789500"/>
            <a:ext cx="5916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1.NBT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311700" y="1126150"/>
            <a:ext cx="2763600" cy="353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FF0000"/>
                </a:solidFill>
              </a:rPr>
              <a:t>Which one DOES NOT belong?</a:t>
            </a:r>
            <a:endParaRPr sz="3700" b="1">
              <a:solidFill>
                <a:srgbClr val="FF0000"/>
              </a:solidFill>
            </a:endParaRPr>
          </a:p>
        </p:txBody>
      </p:sp>
      <p:pic>
        <p:nvPicPr>
          <p:cNvPr id="99" name="Google Shape;9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56824" y="465625"/>
            <a:ext cx="5575475" cy="421225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9"/>
          <p:cNvSpPr txBox="1"/>
          <p:nvPr/>
        </p:nvSpPr>
        <p:spPr>
          <a:xfrm>
            <a:off x="-50675" y="4789500"/>
            <a:ext cx="94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1.G.A1</a:t>
            </a:r>
            <a:endParaRPr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>
            <a:spLocks noGrp="1"/>
          </p:cNvSpPr>
          <p:nvPr>
            <p:ph type="title"/>
          </p:nvPr>
        </p:nvSpPr>
        <p:spPr>
          <a:xfrm>
            <a:off x="311700" y="324200"/>
            <a:ext cx="3707100" cy="21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many apples are in the pie?</a:t>
            </a:r>
            <a:endParaRPr sz="2900" b="1">
              <a:solidFill>
                <a:srgbClr val="38761D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38761D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  <a:latin typeface="Comic Sans MS"/>
                <a:ea typeface="Comic Sans MS"/>
                <a:cs typeface="Comic Sans MS"/>
                <a:sym typeface="Comic Sans MS"/>
              </a:rPr>
              <a:t>Estimate!</a:t>
            </a:r>
            <a:endParaRPr/>
          </a:p>
        </p:txBody>
      </p:sp>
      <p:pic>
        <p:nvPicPr>
          <p:cNvPr id="106" name="Google Shape;1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0304" y="0"/>
            <a:ext cx="4923692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850" y="2522225"/>
            <a:ext cx="1474725" cy="127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3575" y="2571750"/>
            <a:ext cx="1474725" cy="127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850" y="3802025"/>
            <a:ext cx="1474725" cy="127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3575" y="3802025"/>
            <a:ext cx="1474725" cy="127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30700" y="3455800"/>
            <a:ext cx="737204" cy="78327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0"/>
          <p:cNvSpPr txBox="1"/>
          <p:nvPr/>
        </p:nvSpPr>
        <p:spPr>
          <a:xfrm>
            <a:off x="8203500" y="4789500"/>
            <a:ext cx="94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1.NBT.A1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9" name="Google Shape;11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2650"/>
            <a:ext cx="9144000" cy="505085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1"/>
          <p:cNvSpPr txBox="1"/>
          <p:nvPr/>
        </p:nvSpPr>
        <p:spPr>
          <a:xfrm>
            <a:off x="311700" y="2997350"/>
            <a:ext cx="41328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73763"/>
                </a:solidFill>
              </a:rPr>
              <a:t>What do you notice?</a:t>
            </a:r>
            <a:endParaRPr sz="2300" b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73763"/>
                </a:solidFill>
              </a:rPr>
              <a:t>What do you wonder?</a:t>
            </a:r>
            <a:endParaRPr sz="2300" b="1">
              <a:solidFill>
                <a:srgbClr val="073763"/>
              </a:solidFill>
            </a:endParaRPr>
          </a:p>
        </p:txBody>
      </p:sp>
      <p:sp>
        <p:nvSpPr>
          <p:cNvPr id="121" name="Google Shape;121;p21"/>
          <p:cNvSpPr txBox="1"/>
          <p:nvPr/>
        </p:nvSpPr>
        <p:spPr>
          <a:xfrm>
            <a:off x="0" y="4789500"/>
            <a:ext cx="94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1.OA.C5</a:t>
            </a:r>
            <a:endParaRPr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>
            <a:spLocks noGrp="1"/>
          </p:cNvSpPr>
          <p:nvPr>
            <p:ph type="body" idx="1"/>
          </p:nvPr>
        </p:nvSpPr>
        <p:spPr>
          <a:xfrm>
            <a:off x="7425850" y="334775"/>
            <a:ext cx="1550700" cy="44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Describe the shapes you see in the playground</a:t>
            </a:r>
            <a:endParaRPr sz="1900" b="1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/>
              <a:t>Can you put some of them together to make other shapes?</a:t>
            </a:r>
            <a:endParaRPr sz="1900" b="1"/>
          </a:p>
        </p:txBody>
      </p:sp>
      <p:pic>
        <p:nvPicPr>
          <p:cNvPr id="127" name="Google Shape;12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01" y="253500"/>
            <a:ext cx="7274975" cy="4636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2"/>
          <p:cNvSpPr txBox="1"/>
          <p:nvPr/>
        </p:nvSpPr>
        <p:spPr>
          <a:xfrm>
            <a:off x="8500800" y="4789500"/>
            <a:ext cx="643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1.G.A2</a:t>
            </a:r>
            <a:endParaRPr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8088" y="756175"/>
            <a:ext cx="6524625" cy="426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3"/>
          <p:cNvSpPr txBox="1"/>
          <p:nvPr/>
        </p:nvSpPr>
        <p:spPr>
          <a:xfrm>
            <a:off x="311700" y="316675"/>
            <a:ext cx="8520600" cy="5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A64D79"/>
                </a:solidFill>
              </a:rPr>
              <a:t>Would you rather …. </a:t>
            </a:r>
            <a:endParaRPr sz="2300" b="1">
              <a:solidFill>
                <a:srgbClr val="A64D79"/>
              </a:solidFill>
            </a:endParaRPr>
          </a:p>
        </p:txBody>
      </p:sp>
      <p:sp>
        <p:nvSpPr>
          <p:cNvPr id="135" name="Google Shape;135;p23"/>
          <p:cNvSpPr txBox="1"/>
          <p:nvPr/>
        </p:nvSpPr>
        <p:spPr>
          <a:xfrm>
            <a:off x="0" y="4841275"/>
            <a:ext cx="94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1.SMP.3</a:t>
            </a:r>
            <a:endParaRPr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>
            <a:spLocks noGrp="1"/>
          </p:cNvSpPr>
          <p:nvPr>
            <p:ph type="title"/>
          </p:nvPr>
        </p:nvSpPr>
        <p:spPr>
          <a:xfrm>
            <a:off x="311700" y="1157550"/>
            <a:ext cx="3368400" cy="18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/>
              <a:t>Which one DOES NOT belong?</a:t>
            </a:r>
            <a:endParaRPr sz="3700" b="1"/>
          </a:p>
        </p:txBody>
      </p:sp>
      <p:pic>
        <p:nvPicPr>
          <p:cNvPr id="141" name="Google Shape;14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1951" y="-1"/>
            <a:ext cx="5122050" cy="5088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4"/>
          <p:cNvSpPr txBox="1"/>
          <p:nvPr/>
        </p:nvSpPr>
        <p:spPr>
          <a:xfrm>
            <a:off x="0" y="4789500"/>
            <a:ext cx="94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1.MD.D5</a:t>
            </a:r>
            <a:endParaRPr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body" idx="1"/>
          </p:nvPr>
        </p:nvSpPr>
        <p:spPr>
          <a:xfrm>
            <a:off x="5308325" y="1278550"/>
            <a:ext cx="3524100" cy="32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4100">
                <a:latin typeface="Anton"/>
                <a:ea typeface="Anton"/>
                <a:cs typeface="Anton"/>
                <a:sym typeface="Anton"/>
              </a:rPr>
              <a:t>Which one doesn’t belong?</a:t>
            </a:r>
            <a:endParaRPr sz="4100"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48" name="Google Shape;14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322575"/>
            <a:ext cx="4608475" cy="459332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5"/>
          <p:cNvSpPr txBox="1"/>
          <p:nvPr/>
        </p:nvSpPr>
        <p:spPr>
          <a:xfrm>
            <a:off x="8379900" y="4789500"/>
            <a:ext cx="764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1.OA.B3</a:t>
            </a:r>
            <a:endParaRPr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6"/>
          <p:cNvSpPr txBox="1">
            <a:spLocks noGrp="1"/>
          </p:cNvSpPr>
          <p:nvPr>
            <p:ph type="title"/>
          </p:nvPr>
        </p:nvSpPr>
        <p:spPr>
          <a:xfrm>
            <a:off x="311700" y="331050"/>
            <a:ext cx="8520600" cy="6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1155CC"/>
                </a:solidFill>
              </a:rPr>
              <a:t>What do you notice?</a:t>
            </a:r>
            <a:endParaRPr sz="2900" b="1">
              <a:solidFill>
                <a:srgbClr val="1155CC"/>
              </a:solidFill>
            </a:endParaRPr>
          </a:p>
        </p:txBody>
      </p:sp>
      <p:sp>
        <p:nvSpPr>
          <p:cNvPr id="155" name="Google Shape;155;p26"/>
          <p:cNvSpPr txBox="1">
            <a:spLocks noGrp="1"/>
          </p:cNvSpPr>
          <p:nvPr>
            <p:ph type="body" idx="1"/>
          </p:nvPr>
        </p:nvSpPr>
        <p:spPr>
          <a:xfrm>
            <a:off x="3379050" y="3995500"/>
            <a:ext cx="5651100" cy="9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1155CC"/>
                </a:solidFill>
              </a:rPr>
              <a:t>Can you think of another way to show 20?</a:t>
            </a:r>
            <a:endParaRPr sz="2300">
              <a:solidFill>
                <a:srgbClr val="1155CC"/>
              </a:solidFill>
            </a:endParaRPr>
          </a:p>
        </p:txBody>
      </p:sp>
      <p:pic>
        <p:nvPicPr>
          <p:cNvPr id="156" name="Google Shape;15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3009900" cy="104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00126" y="426938"/>
            <a:ext cx="996375" cy="249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8350" y="3004263"/>
            <a:ext cx="3143250" cy="153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51288" y="1743075"/>
            <a:ext cx="2257425" cy="20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6"/>
          <p:cNvSpPr txBox="1"/>
          <p:nvPr/>
        </p:nvSpPr>
        <p:spPr>
          <a:xfrm>
            <a:off x="0" y="4789500"/>
            <a:ext cx="94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1.NBT.2A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7"/>
          <p:cNvSpPr txBox="1">
            <a:spLocks noGrp="1"/>
          </p:cNvSpPr>
          <p:nvPr>
            <p:ph type="body" idx="1"/>
          </p:nvPr>
        </p:nvSpPr>
        <p:spPr>
          <a:xfrm>
            <a:off x="6027500" y="0"/>
            <a:ext cx="3116400" cy="5091300"/>
          </a:xfrm>
          <a:prstGeom prst="rect">
            <a:avLst/>
          </a:prstGeom>
          <a:solidFill>
            <a:srgbClr val="38761D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How many kisses do you see?</a:t>
            </a:r>
            <a:endParaRPr sz="1900" b="1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How do you see them?</a:t>
            </a:r>
            <a:endParaRPr sz="1900" b="1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How many different ways can you count them?</a:t>
            </a:r>
            <a:endParaRPr sz="1900" b="1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Can you write a number sentence to match your thinking?</a:t>
            </a:r>
            <a:endParaRPr sz="1900" b="1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66" name="Google Shape;16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027500" cy="509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027500" cy="50913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7"/>
          <p:cNvSpPr txBox="1"/>
          <p:nvPr/>
        </p:nvSpPr>
        <p:spPr>
          <a:xfrm>
            <a:off x="0" y="4789500"/>
            <a:ext cx="94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1.OA.A2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8"/>
          <p:cNvSpPr txBox="1">
            <a:spLocks noGrp="1"/>
          </p:cNvSpPr>
          <p:nvPr>
            <p:ph type="title"/>
          </p:nvPr>
        </p:nvSpPr>
        <p:spPr>
          <a:xfrm>
            <a:off x="311700" y="227400"/>
            <a:ext cx="8520600" cy="79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0000"/>
                </a:solidFill>
              </a:rPr>
              <a:t>How can you count the candy canes?</a:t>
            </a:r>
            <a:endParaRPr sz="2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0000"/>
                </a:solidFill>
              </a:rPr>
              <a:t>Is there another way?</a:t>
            </a:r>
            <a:endParaRPr sz="2900" b="1">
              <a:solidFill>
                <a:srgbClr val="CC0000"/>
              </a:solidFill>
            </a:endParaRPr>
          </a:p>
        </p:txBody>
      </p:sp>
      <p:pic>
        <p:nvPicPr>
          <p:cNvPr id="174" name="Google Shape;17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5088" y="1349988"/>
            <a:ext cx="6467475" cy="366712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8"/>
          <p:cNvSpPr txBox="1"/>
          <p:nvPr/>
        </p:nvSpPr>
        <p:spPr>
          <a:xfrm>
            <a:off x="0" y="4789500"/>
            <a:ext cx="94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1.MD.C4</a:t>
            </a:r>
            <a:endParaRPr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9"/>
          <p:cNvSpPr txBox="1">
            <a:spLocks noGrp="1"/>
          </p:cNvSpPr>
          <p:nvPr>
            <p:ph type="body" idx="1"/>
          </p:nvPr>
        </p:nvSpPr>
        <p:spPr>
          <a:xfrm>
            <a:off x="4834200" y="335675"/>
            <a:ext cx="3998100" cy="25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What do you notice about the candles in this Kinara?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5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Write a number sentence to match your thinking.</a:t>
            </a:r>
            <a:endParaRPr sz="2300" b="1">
              <a:solidFill>
                <a:srgbClr val="38761D"/>
              </a:solidFill>
            </a:endParaRPr>
          </a:p>
        </p:txBody>
      </p:sp>
      <p:pic>
        <p:nvPicPr>
          <p:cNvPr id="181" name="Google Shape;18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500" y="75975"/>
            <a:ext cx="3998000" cy="2571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950" y="2571750"/>
            <a:ext cx="3998000" cy="2571749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9"/>
          <p:cNvSpPr txBox="1">
            <a:spLocks noGrp="1"/>
          </p:cNvSpPr>
          <p:nvPr>
            <p:ph type="body" idx="1"/>
          </p:nvPr>
        </p:nvSpPr>
        <p:spPr>
          <a:xfrm>
            <a:off x="4834200" y="2946100"/>
            <a:ext cx="3998100" cy="16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Now there are 2 Kinaras.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How does your number sentence change?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300" b="1">
              <a:solidFill>
                <a:srgbClr val="38761D"/>
              </a:solidFill>
            </a:endParaRPr>
          </a:p>
        </p:txBody>
      </p:sp>
      <p:sp>
        <p:nvSpPr>
          <p:cNvPr id="184" name="Google Shape;184;p29"/>
          <p:cNvSpPr txBox="1"/>
          <p:nvPr/>
        </p:nvSpPr>
        <p:spPr>
          <a:xfrm>
            <a:off x="8354000" y="4789500"/>
            <a:ext cx="78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1.OA.C6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0"/>
          <p:cNvSpPr txBox="1">
            <a:spLocks noGrp="1"/>
          </p:cNvSpPr>
          <p:nvPr>
            <p:ph type="body" idx="1"/>
          </p:nvPr>
        </p:nvSpPr>
        <p:spPr>
          <a:xfrm>
            <a:off x="311700" y="126100"/>
            <a:ext cx="3485100" cy="15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How many kisses do you think are in all 3 jars?</a:t>
            </a:r>
            <a:endParaRPr sz="1900" b="1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Use your math skills to ESTIMATE! </a:t>
            </a:r>
            <a:endParaRPr sz="1900" b="1">
              <a:solidFill>
                <a:srgbClr val="CC0000"/>
              </a:solidFill>
            </a:endParaRPr>
          </a:p>
        </p:txBody>
      </p:sp>
      <p:pic>
        <p:nvPicPr>
          <p:cNvPr id="190" name="Google Shape;19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4388" y="1854278"/>
            <a:ext cx="6795224" cy="328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72050" y="322100"/>
            <a:ext cx="2188250" cy="127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01125" y="322100"/>
            <a:ext cx="2188250" cy="127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0"/>
          <p:cNvSpPr txBox="1"/>
          <p:nvPr/>
        </p:nvSpPr>
        <p:spPr>
          <a:xfrm>
            <a:off x="5821425" y="284775"/>
            <a:ext cx="538800" cy="4758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FFFFFF"/>
                </a:solidFill>
              </a:rPr>
              <a:t>40</a:t>
            </a:r>
            <a:endParaRPr sz="2200" b="1">
              <a:solidFill>
                <a:srgbClr val="FFFFFF"/>
              </a:solidFill>
            </a:endParaRPr>
          </a:p>
        </p:txBody>
      </p:sp>
      <p:sp>
        <p:nvSpPr>
          <p:cNvPr id="194" name="Google Shape;194;p30"/>
          <p:cNvSpPr txBox="1"/>
          <p:nvPr/>
        </p:nvSpPr>
        <p:spPr>
          <a:xfrm>
            <a:off x="8325150" y="284775"/>
            <a:ext cx="538800" cy="4758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FFFFFF"/>
                </a:solidFill>
              </a:rPr>
              <a:t>40</a:t>
            </a:r>
            <a:endParaRPr sz="2200" b="1">
              <a:solidFill>
                <a:srgbClr val="FFFFFF"/>
              </a:solidFill>
            </a:endParaRPr>
          </a:p>
        </p:txBody>
      </p:sp>
      <p:sp>
        <p:nvSpPr>
          <p:cNvPr id="195" name="Google Shape;195;p30"/>
          <p:cNvSpPr txBox="1"/>
          <p:nvPr/>
        </p:nvSpPr>
        <p:spPr>
          <a:xfrm>
            <a:off x="0" y="4789500"/>
            <a:ext cx="94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1.NBT.C5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1"/>
          <p:cNvSpPr txBox="1">
            <a:spLocks noGrp="1"/>
          </p:cNvSpPr>
          <p:nvPr>
            <p:ph type="title"/>
          </p:nvPr>
        </p:nvSpPr>
        <p:spPr>
          <a:xfrm>
            <a:off x="6418575" y="928600"/>
            <a:ext cx="2413800" cy="29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1C4587"/>
                </a:solidFill>
              </a:rPr>
              <a:t>Which one does not belong?</a:t>
            </a:r>
            <a:endParaRPr sz="3700" b="1">
              <a:solidFill>
                <a:srgbClr val="1C4587"/>
              </a:solidFill>
            </a:endParaRPr>
          </a:p>
        </p:txBody>
      </p:sp>
      <p:pic>
        <p:nvPicPr>
          <p:cNvPr id="201" name="Google Shape;20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39750"/>
            <a:ext cx="2654550" cy="226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26080" y="239738"/>
            <a:ext cx="2167624" cy="212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0250" y="2571750"/>
            <a:ext cx="2526473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92187" y="2502300"/>
            <a:ext cx="2835400" cy="2503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31"/>
          <p:cNvSpPr txBox="1"/>
          <p:nvPr/>
        </p:nvSpPr>
        <p:spPr>
          <a:xfrm>
            <a:off x="8203500" y="4789500"/>
            <a:ext cx="94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1.SMP.3</a:t>
            </a:r>
            <a:endParaRPr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417</Words>
  <Application>Microsoft Macintosh PowerPoint</Application>
  <PresentationFormat>On-screen Show (16:9)</PresentationFormat>
  <Paragraphs>71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Anton</vt:lpstr>
      <vt:lpstr>Architects Daughter</vt:lpstr>
      <vt:lpstr>Comic Sans MS</vt:lpstr>
      <vt:lpstr>Comfortaa</vt:lpstr>
      <vt:lpstr>Simple Light</vt:lpstr>
      <vt:lpstr>PowerPoint Presentation</vt:lpstr>
      <vt:lpstr>Happy Hanukkah!  How many potato pancakes do you see?  How do you see them?</vt:lpstr>
      <vt:lpstr>If 10 more ducks joined the group, how many would there be altogether? What if 20 more ducks joined them?</vt:lpstr>
      <vt:lpstr>PowerPoint Presentation</vt:lpstr>
      <vt:lpstr>Would you rather have...</vt:lpstr>
      <vt:lpstr>PowerPoint Presentation</vt:lpstr>
      <vt:lpstr>Which one DOES NOT belong?</vt:lpstr>
      <vt:lpstr>How many apples are in the pie?  Estimate!</vt:lpstr>
      <vt:lpstr>PowerPoint Presentation</vt:lpstr>
      <vt:lpstr>PowerPoint Presentation</vt:lpstr>
      <vt:lpstr>PowerPoint Presentation</vt:lpstr>
      <vt:lpstr>Which one DOES NOT belong?</vt:lpstr>
      <vt:lpstr>PowerPoint Presentation</vt:lpstr>
      <vt:lpstr>What do you notice?</vt:lpstr>
      <vt:lpstr>PowerPoint Presentation</vt:lpstr>
      <vt:lpstr>How can you count the candy canes? Is there another way?</vt:lpstr>
      <vt:lpstr>PowerPoint Presentation</vt:lpstr>
      <vt:lpstr>PowerPoint Presentation</vt:lpstr>
      <vt:lpstr>Which one does not belong?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2021-11-26T19:41:24Z</dcterms:modified>
</cp:coreProperties>
</file>