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Comic Sans MS" panose="030F0902030302020204" pitchFamily="66" charset="0"/>
      <p:regular r:id="rId20"/>
    </p:embeddedFont>
    <p:embeddedFont>
      <p:font typeface="Open Sans" panose="020B060603050402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ED68313-E196-4C35-B4BE-7B1E41A825AB}">
  <a:tblStyle styleId="{4ED68313-E196-4C35-B4BE-7B1E41A825A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fae119cee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fae119cee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1,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fae119cee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fae119cee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fae119cee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fae119cee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fae119cee1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fae119cee1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fae119cee1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fae119cee1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fae119cee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fae119cee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8, 2021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fae119cee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fae119cee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fae119cee1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fae119cee1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fae119cee1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fae119cee1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Veterans Day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fae119cee1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fae119cee1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November 15, 2021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fae119cee1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fae119cee1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fae119cee1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fae119cee1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fae119cee1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fae119cee1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fae119cee1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fae119cee1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fae119cee1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fae119cee1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22, 2021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fae119cee1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fae119cee1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fae119cee1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fae119cee1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7863250" y="0"/>
            <a:ext cx="1280700" cy="43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1900" b="1" dirty="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1900" b="1" dirty="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1900" b="1" dirty="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20124D"/>
                </a:solidFill>
              </a:rPr>
              <a:t>What shapes do we see?</a:t>
            </a:r>
            <a:endParaRPr sz="1900" b="1" dirty="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20124D"/>
                </a:solidFill>
              </a:rPr>
              <a:t>How many do we see?</a:t>
            </a:r>
            <a:endParaRPr sz="1900" b="1" dirty="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20124D"/>
                </a:solidFill>
              </a:rPr>
              <a:t>What can we count?</a:t>
            </a:r>
            <a:endParaRPr sz="1900" b="1" dirty="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 dirty="0">
                <a:solidFill>
                  <a:srgbClr val="20124D"/>
                </a:solidFill>
              </a:rPr>
              <a:t>How can we count?</a:t>
            </a:r>
            <a:endParaRPr sz="1900" b="1" dirty="0">
              <a:solidFill>
                <a:srgbClr val="20124D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" y="0"/>
            <a:ext cx="786326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K.CC.B5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9144000" cy="4766457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0" y="4419550"/>
            <a:ext cx="57846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Happy Japanese Culture Day!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What can we count? How can we count them?</a:t>
            </a:r>
            <a:endParaRPr sz="1900" b="1">
              <a:solidFill>
                <a:srgbClr val="3D85C6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K.CC.B4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45025"/>
            <a:ext cx="6210300" cy="41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/>
          <p:nvPr/>
        </p:nvSpPr>
        <p:spPr>
          <a:xfrm>
            <a:off x="6455200" y="445025"/>
            <a:ext cx="2542500" cy="13230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If this graph could talk what would it say?</a:t>
            </a:r>
            <a:endParaRPr sz="1900"/>
          </a:p>
        </p:txBody>
      </p:sp>
      <p:sp>
        <p:nvSpPr>
          <p:cNvPr id="72" name="Google Shape;72;p15"/>
          <p:cNvSpPr/>
          <p:nvPr/>
        </p:nvSpPr>
        <p:spPr>
          <a:xfrm>
            <a:off x="6748150" y="3295625"/>
            <a:ext cx="2186700" cy="1391400"/>
          </a:xfrm>
          <a:prstGeom prst="wedgeEllipseCallout">
            <a:avLst>
              <a:gd name="adj1" fmla="val -60921"/>
              <a:gd name="adj2" fmla="val -21428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is a good title for this graph?</a:t>
            </a:r>
            <a:endParaRPr sz="1900"/>
          </a:p>
        </p:txBody>
      </p:sp>
      <p:sp>
        <p:nvSpPr>
          <p:cNvPr id="73" name="Google Shape;73;p15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011" y="36775"/>
            <a:ext cx="8645976" cy="506994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398550" y="3826125"/>
            <a:ext cx="48396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BF9000"/>
                </a:solidFill>
              </a:rPr>
              <a:t>What can we count?</a:t>
            </a:r>
            <a:endParaRPr sz="2900" b="1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BF9000"/>
                </a:solidFill>
              </a:rPr>
              <a:t>How can we count them?</a:t>
            </a:r>
            <a:endParaRPr sz="2900" b="1">
              <a:solidFill>
                <a:srgbClr val="BF9000"/>
              </a:solidFill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8135075" y="4752725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K.CC.B4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7367425" y="1152475"/>
            <a:ext cx="1609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Describe the shapes you see in the playground.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382225"/>
            <a:ext cx="7274975" cy="46365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6171925" y="1507225"/>
            <a:ext cx="2660400" cy="30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4A86E8"/>
                </a:solidFill>
              </a:rPr>
              <a:t>Which one doesn’t belong?</a:t>
            </a:r>
            <a:endParaRPr sz="2900" b="1">
              <a:solidFill>
                <a:srgbClr val="4A86E8"/>
              </a:solidFill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89" y="0"/>
            <a:ext cx="586917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8135075" y="4752725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K.CC.B4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5722275" y="445025"/>
            <a:ext cx="3265200" cy="14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F6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Meet Hawk and Princess from Land’s Sake Farm</a:t>
            </a:r>
            <a:endParaRPr b="1">
              <a:solidFill>
                <a:srgbClr val="7F6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5766075" y="2053025"/>
            <a:ext cx="3265200" cy="25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5B0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They have 5 chickens in their family!</a:t>
            </a:r>
            <a:endParaRPr sz="2300" b="1">
              <a:solidFill>
                <a:srgbClr val="5B0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5B0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many are missing from this photo?</a:t>
            </a:r>
            <a:endParaRPr sz="2300" b="1">
              <a:solidFill>
                <a:srgbClr val="5B0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5144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K.OA.A5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body" idx="1"/>
          </p:nvPr>
        </p:nvSpPr>
        <p:spPr>
          <a:xfrm>
            <a:off x="6376675" y="158100"/>
            <a:ext cx="2624400" cy="44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Happy Birthday to the US Marine Corps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What can we count in this picture?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can we count them?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24716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K.CC.B4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5000300" y="166575"/>
            <a:ext cx="3831900" cy="440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000FF"/>
                </a:solidFill>
              </a:rPr>
              <a:t>Happy Veterans Day</a:t>
            </a:r>
            <a:endParaRPr sz="2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What can we count in this picture?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How can we we count them?</a:t>
            </a:r>
            <a:endParaRPr sz="2300" b="1">
              <a:solidFill>
                <a:srgbClr val="CC0000"/>
              </a:solidFill>
            </a:endParaRPr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6325" y="0"/>
            <a:ext cx="490365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K.CC.B4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body" idx="1"/>
          </p:nvPr>
        </p:nvSpPr>
        <p:spPr>
          <a:xfrm>
            <a:off x="3941950" y="590250"/>
            <a:ext cx="5059200" cy="397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FF"/>
                </a:solidFill>
              </a:rPr>
              <a:t>What do we notice?</a:t>
            </a:r>
            <a:endParaRPr sz="2900" b="1">
              <a:solidFill>
                <a:srgbClr val="99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100" b="1">
              <a:solidFill>
                <a:srgbClr val="99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9900FF"/>
                </a:solidFill>
              </a:rPr>
              <a:t>The ______ is taller than the _______</a:t>
            </a:r>
            <a:endParaRPr sz="2100" b="1">
              <a:solidFill>
                <a:srgbClr val="99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 b="1">
                <a:solidFill>
                  <a:srgbClr val="9900FF"/>
                </a:solidFill>
              </a:rPr>
              <a:t>The ______ is shorter than the ______</a:t>
            </a:r>
            <a:endParaRPr sz="2100" b="1">
              <a:solidFill>
                <a:srgbClr val="9900FF"/>
              </a:solidFill>
            </a:endParaRPr>
          </a:p>
        </p:txBody>
      </p:sp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2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 not belong?</a:t>
            </a:r>
            <a:endParaRPr/>
          </a:p>
        </p:txBody>
      </p:sp>
      <p:graphicFrame>
        <p:nvGraphicFramePr>
          <p:cNvPr id="131" name="Google Shape;131;p23"/>
          <p:cNvGraphicFramePr/>
          <p:nvPr/>
        </p:nvGraphicFramePr>
        <p:xfrm>
          <a:off x="311700" y="1152475"/>
          <a:ext cx="7879800" cy="3740725"/>
        </p:xfrm>
        <a:graphic>
          <a:graphicData uri="http://schemas.openxmlformats.org/drawingml/2006/table">
            <a:tbl>
              <a:tblPr>
                <a:noFill/>
                <a:tableStyleId>{4ED68313-E196-4C35-B4BE-7B1E41A825AB}</a:tableStyleId>
              </a:tblPr>
              <a:tblGrid>
                <a:gridCol w="393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3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7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0">
                          <a:solidFill>
                            <a:srgbClr val="3C78D8"/>
                          </a:solidFill>
                        </a:rPr>
                        <a:t>8</a:t>
                      </a:r>
                      <a:endParaRPr sz="10000">
                        <a:solidFill>
                          <a:srgbClr val="3C78D8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288" y="1390425"/>
            <a:ext cx="3609975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6900" y="1435325"/>
            <a:ext cx="3609974" cy="1396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8300" y="3311800"/>
            <a:ext cx="3609974" cy="139608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K.CC.B5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401" y="317625"/>
            <a:ext cx="5688900" cy="4700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4"/>
          <p:cNvSpPr/>
          <p:nvPr/>
        </p:nvSpPr>
        <p:spPr>
          <a:xfrm>
            <a:off x="382325" y="780575"/>
            <a:ext cx="2102700" cy="1640700"/>
          </a:xfrm>
          <a:prstGeom prst="wedgeEllipseCallout">
            <a:avLst>
              <a:gd name="adj1" fmla="val 64842"/>
              <a:gd name="adj2" fmla="val 52248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</a:rPr>
              <a:t>If this graph could talk what would it say?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42" name="Google Shape;142;p24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707100" cy="21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many apples are in the pie?</a:t>
            </a:r>
            <a:endParaRPr sz="2900" b="1">
              <a:solidFill>
                <a:srgbClr val="38761D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38761D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  <a:latin typeface="Comic Sans MS"/>
                <a:ea typeface="Comic Sans MS"/>
                <a:cs typeface="Comic Sans MS"/>
                <a:sym typeface="Comic Sans MS"/>
              </a:rPr>
              <a:t>Estimate!</a:t>
            </a:r>
            <a:endParaRPr/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0304" y="0"/>
            <a:ext cx="492369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K.CC.B5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25" y="2516250"/>
            <a:ext cx="2642650" cy="227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>
            <a:spLocks noGrp="1"/>
          </p:cNvSpPr>
          <p:nvPr>
            <p:ph type="title"/>
          </p:nvPr>
        </p:nvSpPr>
        <p:spPr>
          <a:xfrm>
            <a:off x="311700" y="58050"/>
            <a:ext cx="8520600" cy="4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What can we say about the shapes in this picture?</a:t>
            </a:r>
            <a:endParaRPr sz="1700" b="1">
              <a:solidFill>
                <a:srgbClr val="274E13"/>
              </a:solidFill>
            </a:endParaRPr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188" y="539525"/>
            <a:ext cx="7659628" cy="448807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6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6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What do we notice? What do we wonder?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Are there more or less than 10 turkeys? How do you know?</a:t>
            </a:r>
            <a:endParaRPr sz="1900" b="1">
              <a:solidFill>
                <a:srgbClr val="783F04"/>
              </a:solidFill>
            </a:endParaRPr>
          </a:p>
        </p:txBody>
      </p:sp>
      <p:pic>
        <p:nvPicPr>
          <p:cNvPr id="163" name="Google Shape;1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2213" y="804463"/>
            <a:ext cx="7299576" cy="411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K.CC.C6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4A86E8"/>
                </a:solidFill>
              </a:rPr>
              <a:t>Which one does not belong?</a:t>
            </a:r>
            <a:endParaRPr b="1">
              <a:solidFill>
                <a:srgbClr val="4A86E8"/>
              </a:solidFill>
            </a:endParaRPr>
          </a:p>
        </p:txBody>
      </p:sp>
      <p:sp>
        <p:nvSpPr>
          <p:cNvPr id="170" name="Google Shape;170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Can you find a reason why all of them may not belong?</a:t>
            </a:r>
            <a:endParaRPr/>
          </a:p>
        </p:txBody>
      </p:sp>
      <p:graphicFrame>
        <p:nvGraphicFramePr>
          <p:cNvPr id="171" name="Google Shape;171;p28"/>
          <p:cNvGraphicFramePr/>
          <p:nvPr/>
        </p:nvGraphicFramePr>
        <p:xfrm>
          <a:off x="788700" y="2026100"/>
          <a:ext cx="7239000" cy="2919525"/>
        </p:xfrm>
        <a:graphic>
          <a:graphicData uri="http://schemas.openxmlformats.org/drawingml/2006/table">
            <a:tbl>
              <a:tblPr>
                <a:noFill/>
                <a:tableStyleId>{4ED68313-E196-4C35-B4BE-7B1E41A825AB}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99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9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600" b="1">
                          <a:solidFill>
                            <a:srgbClr val="0000FF"/>
                          </a:solidFill>
                        </a:rPr>
                        <a:t>3</a:t>
                      </a:r>
                      <a:endParaRPr sz="66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274E1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72" name="Google Shape;172;p28"/>
          <p:cNvCxnSpPr/>
          <p:nvPr/>
        </p:nvCxnSpPr>
        <p:spPr>
          <a:xfrm>
            <a:off x="1223075" y="2413400"/>
            <a:ext cx="3145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" name="Google Shape;173;p28"/>
          <p:cNvCxnSpPr/>
          <p:nvPr/>
        </p:nvCxnSpPr>
        <p:spPr>
          <a:xfrm>
            <a:off x="1496100" y="2249600"/>
            <a:ext cx="0" cy="316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4" name="Google Shape;174;p28"/>
          <p:cNvCxnSpPr/>
          <p:nvPr/>
        </p:nvCxnSpPr>
        <p:spPr>
          <a:xfrm>
            <a:off x="2303700" y="2249600"/>
            <a:ext cx="0" cy="316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5" name="Google Shape;175;p28"/>
          <p:cNvCxnSpPr/>
          <p:nvPr/>
        </p:nvCxnSpPr>
        <p:spPr>
          <a:xfrm>
            <a:off x="3111350" y="2249600"/>
            <a:ext cx="0" cy="316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6" name="Google Shape;176;p28"/>
          <p:cNvCxnSpPr/>
          <p:nvPr/>
        </p:nvCxnSpPr>
        <p:spPr>
          <a:xfrm>
            <a:off x="3875300" y="2255000"/>
            <a:ext cx="0" cy="316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7" name="Google Shape;17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7837" y="2481975"/>
            <a:ext cx="291775" cy="282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3612" y="2481978"/>
            <a:ext cx="291775" cy="282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9387" y="2481975"/>
            <a:ext cx="291775" cy="282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3612" y="2833025"/>
            <a:ext cx="291775" cy="282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9412" y="3184075"/>
            <a:ext cx="291775" cy="282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9412" y="2833025"/>
            <a:ext cx="291775" cy="282486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8"/>
          <p:cNvSpPr/>
          <p:nvPr/>
        </p:nvSpPr>
        <p:spPr>
          <a:xfrm>
            <a:off x="5842400" y="2336425"/>
            <a:ext cx="1212300" cy="1048500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4" name="Google Shape;18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7825" y="3732625"/>
            <a:ext cx="1040669" cy="104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8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K.CC.B4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>
            <a:spLocks noGrp="1"/>
          </p:cNvSpPr>
          <p:nvPr>
            <p:ph type="title"/>
          </p:nvPr>
        </p:nvSpPr>
        <p:spPr>
          <a:xfrm>
            <a:off x="5015275" y="650200"/>
            <a:ext cx="3816900" cy="42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B45F06"/>
                </a:solidFill>
                <a:latin typeface="Open Sans"/>
                <a:ea typeface="Open Sans"/>
                <a:cs typeface="Open Sans"/>
                <a:sym typeface="Open Sans"/>
              </a:rPr>
              <a:t>Describe these yummy cookies using the words </a:t>
            </a:r>
            <a:r>
              <a:rPr lang="en" sz="2900" b="1" i="1">
                <a:solidFill>
                  <a:srgbClr val="B45F06"/>
                </a:solidFill>
                <a:latin typeface="Open Sans"/>
                <a:ea typeface="Open Sans"/>
                <a:cs typeface="Open Sans"/>
                <a:sym typeface="Open Sans"/>
              </a:rPr>
              <a:t>above</a:t>
            </a:r>
            <a:r>
              <a:rPr lang="en" sz="2900" b="1">
                <a:solidFill>
                  <a:srgbClr val="B45F0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2900" b="1" i="1">
                <a:solidFill>
                  <a:srgbClr val="B45F06"/>
                </a:solidFill>
                <a:latin typeface="Open Sans"/>
                <a:ea typeface="Open Sans"/>
                <a:cs typeface="Open Sans"/>
                <a:sym typeface="Open Sans"/>
              </a:rPr>
              <a:t>below</a:t>
            </a:r>
            <a:r>
              <a:rPr lang="en" sz="2900" b="1">
                <a:solidFill>
                  <a:srgbClr val="B45F0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2900" b="1" i="1">
                <a:solidFill>
                  <a:srgbClr val="B45F06"/>
                </a:solidFill>
                <a:latin typeface="Open Sans"/>
                <a:ea typeface="Open Sans"/>
                <a:cs typeface="Open Sans"/>
                <a:sym typeface="Open Sans"/>
              </a:rPr>
              <a:t>beside</a:t>
            </a:r>
            <a:r>
              <a:rPr lang="en" sz="2900" b="1">
                <a:solidFill>
                  <a:srgbClr val="B45F0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2900" b="1" i="1">
                <a:solidFill>
                  <a:srgbClr val="B45F06"/>
                </a:solidFill>
                <a:latin typeface="Open Sans"/>
                <a:ea typeface="Open Sans"/>
                <a:cs typeface="Open Sans"/>
                <a:sym typeface="Open Sans"/>
              </a:rPr>
              <a:t>in front of</a:t>
            </a:r>
            <a:r>
              <a:rPr lang="en" sz="2900" b="1">
                <a:solidFill>
                  <a:srgbClr val="B45F0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2900" b="1" i="1">
                <a:solidFill>
                  <a:srgbClr val="B45F06"/>
                </a:solidFill>
                <a:latin typeface="Open Sans"/>
                <a:ea typeface="Open Sans"/>
                <a:cs typeface="Open Sans"/>
                <a:sym typeface="Open Sans"/>
              </a:rPr>
              <a:t>behind</a:t>
            </a:r>
            <a:r>
              <a:rPr lang="en" sz="2900" b="1">
                <a:solidFill>
                  <a:srgbClr val="B45F06"/>
                </a:solidFill>
                <a:latin typeface="Open Sans"/>
                <a:ea typeface="Open Sans"/>
                <a:cs typeface="Open Sans"/>
                <a:sym typeface="Open Sans"/>
              </a:rPr>
              <a:t>, and </a:t>
            </a:r>
            <a:r>
              <a:rPr lang="en" sz="2900" b="1" i="1">
                <a:solidFill>
                  <a:srgbClr val="B45F06"/>
                </a:solidFill>
                <a:latin typeface="Open Sans"/>
                <a:ea typeface="Open Sans"/>
                <a:cs typeface="Open Sans"/>
                <a:sym typeface="Open Sans"/>
              </a:rPr>
              <a:t>next to</a:t>
            </a:r>
            <a:r>
              <a:rPr lang="en" sz="2900" b="1">
                <a:solidFill>
                  <a:srgbClr val="B45F0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2600" b="1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1" name="Google Shape;19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76197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380</Words>
  <Application>Microsoft Macintosh PowerPoint</Application>
  <PresentationFormat>On-screen Show (16:9)</PresentationFormat>
  <Paragraphs>71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Open Sans</vt:lpstr>
      <vt:lpstr>Comic Sans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Meet Hawk and Princess from Land’s Sake Farm</vt:lpstr>
      <vt:lpstr>PowerPoint Presentation</vt:lpstr>
      <vt:lpstr>PowerPoint Presentation</vt:lpstr>
      <vt:lpstr>PowerPoint Presentation</vt:lpstr>
      <vt:lpstr>Which one does not belong?</vt:lpstr>
      <vt:lpstr>PowerPoint Presentation</vt:lpstr>
      <vt:lpstr>How many apples are in the pie?  Estimate!</vt:lpstr>
      <vt:lpstr>What can we say about the shapes in this picture?</vt:lpstr>
      <vt:lpstr>What do we notice? What do we wonder? Are there more or less than 10 turkeys? How do you know?</vt:lpstr>
      <vt:lpstr>Which one does not belong?</vt:lpstr>
      <vt:lpstr>Describe these yummy cookies using the words above, below, beside, in front of, behind, and next to.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2021-10-25T12:55:19Z</dcterms:modified>
</cp:coreProperties>
</file>