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Architects Daughter" pitchFamily="2" charset="0"/>
      <p:regular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9C5F24-019E-4904-940E-5AB732312833}">
  <a:tblStyle styleId="{BD9C5F24-019E-4904-940E-5AB7323128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ae33ed8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ae33ed8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ae33ed8f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ae33ed8f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to interactive graph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fae33ed8f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fae33ed8f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ae33ed8f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fae33ed8f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ae33ed8f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ae33ed8f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Diwali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ae33ed8f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ae33ed8f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November 8,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ae33ed8f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ae33ed8f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fae33ed8fb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fae33ed8fb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 Marine Corps Birthday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ae33ed8f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fae33ed8f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Veterans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ae33ed8f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fae33ed8f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15,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ae33ed8f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fae33ed8f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fae33ed8fb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fae33ed8fb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ae33ed8f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fae33ed8f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ae33ed8f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fae33ed8f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https://www.nytimes.com/2018/11/08/learning/whats-going-on-in-this-graph-nov-14-2018.html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ae33ed8f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ae33ed8f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22, 2021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ae33ed8fb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fae33ed8fb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ae33ed8fb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ae33ed8fb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cnews.com/business/business-news/graphic-track-grocery-price-trends-n126403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opa/vetsday/docs/proclamation_1954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18/11/08/learning/whats-going-on-in-this-graph-nov-14-2018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46250" y="4230575"/>
            <a:ext cx="78516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What interesting MATH PROBLEMS can we create with this visual?</a:t>
            </a:r>
            <a:endParaRPr sz="1900"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225" y="152400"/>
            <a:ext cx="7851550" cy="39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242425" y="152400"/>
            <a:ext cx="1823400" cy="1154700"/>
          </a:xfrm>
          <a:prstGeom prst="wedgeEllipseCallout">
            <a:avLst>
              <a:gd name="adj1" fmla="val 57047"/>
              <a:gd name="adj2" fmla="val 25918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2"/>
                </a:solidFill>
              </a:rPr>
              <a:t>What’s Going on in this Graph?</a:t>
            </a:r>
            <a:endParaRPr sz="1300" b="1"/>
          </a:p>
        </p:txBody>
      </p:sp>
      <p:sp>
        <p:nvSpPr>
          <p:cNvPr id="57" name="Google Shape;57;p13"/>
          <p:cNvSpPr txBox="1"/>
          <p:nvPr/>
        </p:nvSpPr>
        <p:spPr>
          <a:xfrm>
            <a:off x="8497850" y="48356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4342475" y="246475"/>
            <a:ext cx="4655700" cy="457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What’s going on in this graph of </a:t>
            </a:r>
            <a:r>
              <a:rPr lang="en" sz="2300" b="1" i="1">
                <a:solidFill>
                  <a:srgbClr val="0000FF"/>
                </a:solidFill>
              </a:rPr>
              <a:t>Average Grocery Store Prices</a:t>
            </a:r>
            <a:r>
              <a:rPr lang="en" sz="2300" b="1">
                <a:solidFill>
                  <a:srgbClr val="0000FF"/>
                </a:solidFill>
              </a:rPr>
              <a:t>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you notice?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do you wonder?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Why does it matter?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563090" cy="490017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755975"/>
            <a:ext cx="30000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Source: NielsenIQ</a:t>
            </a:r>
            <a:endParaRPr sz="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99999"/>
                </a:solidFill>
                <a:latin typeface="Courier New"/>
                <a:ea typeface="Courier New"/>
                <a:cs typeface="Courier New"/>
                <a:sym typeface="Courier New"/>
              </a:rPr>
              <a:t>Graphic: Robin Muccari / NBC News</a:t>
            </a:r>
            <a:endParaRPr sz="900">
              <a:solidFill>
                <a:srgbClr val="999999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8563200" y="48201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6934450" y="446000"/>
            <a:ext cx="2031300" cy="4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The original Bolling Municipal building was built in 1901?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How long ago was that?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How many MONTHS ago was that?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How can you efficiently figure that out?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74E13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68350" cy="46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0" y="46450"/>
            <a:ext cx="1432500" cy="45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Japanese Culture Day!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666666"/>
                </a:solidFill>
              </a:rPr>
              <a:t>What are some interesting math expressions we can create to match this photo?</a:t>
            </a:r>
            <a:endParaRPr sz="1700">
              <a:solidFill>
                <a:srgbClr val="666666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603" y="0"/>
            <a:ext cx="77113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5.OA.A2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7341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6792250" y="58050"/>
            <a:ext cx="22821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More than a </a:t>
            </a:r>
            <a:r>
              <a:rPr lang="en" sz="1900" b="1">
                <a:solidFill>
                  <a:srgbClr val="4C1130"/>
                </a:solidFill>
                <a:latin typeface="Roboto"/>
                <a:ea typeface="Roboto"/>
                <a:cs typeface="Roboto"/>
                <a:sym typeface="Roboto"/>
              </a:rPr>
              <a:t>billion</a:t>
            </a:r>
            <a:r>
              <a:rPr lang="en" sz="1700" b="1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 people</a:t>
            </a:r>
            <a:r>
              <a:rPr lang="en" sz="17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 from a variety of faiths across India and its diaspora celebrate Diwali. The five days of Diwali are marked by prayer, feasts, fireworks, family gatherings, and charitable giving</a:t>
            </a: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6792250" y="2937475"/>
            <a:ext cx="22821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What can we say about the number </a:t>
            </a: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“a billion”</a:t>
            </a: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Write an equation that equals one billion.</a:t>
            </a:r>
            <a:endParaRPr sz="1700" b="1">
              <a:solidFill>
                <a:srgbClr val="741B47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5.NBT.B5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85100" cy="44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41B47"/>
                </a:solidFill>
              </a:rPr>
              <a:t>Which one does not belong?</a:t>
            </a:r>
            <a:endParaRPr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41B47"/>
                </a:solidFill>
              </a:rPr>
              <a:t>Can you find a reason why all four may not belong?</a:t>
            </a:r>
            <a:endParaRPr b="1">
              <a:solidFill>
                <a:srgbClr val="741B47"/>
              </a:solidFill>
            </a:endParaRPr>
          </a:p>
        </p:txBody>
      </p:sp>
      <p:graphicFrame>
        <p:nvGraphicFramePr>
          <p:cNvPr id="93" name="Google Shape;93;p18"/>
          <p:cNvGraphicFramePr/>
          <p:nvPr/>
        </p:nvGraphicFramePr>
        <p:xfrm>
          <a:off x="4035000" y="191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{BD9C5F24-019E-4904-940E-5AB732312833}</a:tableStyleId>
              </a:tblPr>
              <a:tblGrid>
                <a:gridCol w="249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1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b="1">
                          <a:solidFill>
                            <a:srgbClr val="434343"/>
                          </a:solidFill>
                        </a:rPr>
                        <a:t>50 x 20</a:t>
                      </a:r>
                      <a:endParaRPr sz="3500" b="1">
                        <a:solidFill>
                          <a:srgbClr val="43434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400" b="1">
                          <a:solidFill>
                            <a:srgbClr val="434343"/>
                          </a:solidFill>
                        </a:rPr>
                        <a:t>10,000➗10</a:t>
                      </a:r>
                      <a:endParaRPr sz="3400" b="1">
                        <a:solidFill>
                          <a:srgbClr val="43434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5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b="1">
                          <a:solidFill>
                            <a:srgbClr val="434343"/>
                          </a:solidFill>
                        </a:rPr>
                        <a:t>40 x 50</a:t>
                      </a:r>
                      <a:endParaRPr sz="3500" b="1">
                        <a:solidFill>
                          <a:srgbClr val="43434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b="1">
                        <a:solidFill>
                          <a:srgbClr val="43434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b="1">
                          <a:solidFill>
                            <a:srgbClr val="434343"/>
                          </a:solidFill>
                        </a:rPr>
                        <a:t>125 x 8</a:t>
                      </a:r>
                      <a:endParaRPr sz="3500" b="1">
                        <a:solidFill>
                          <a:srgbClr val="43434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4" name="Google Shape;94;p1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5.NBT.A1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248475"/>
            <a:ext cx="1916100" cy="45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latin typeface="Architects Daughter"/>
                <a:ea typeface="Architects Daughter"/>
                <a:cs typeface="Architects Daughter"/>
                <a:sym typeface="Architects Daughter"/>
              </a:rPr>
              <a:t>Would You Rather</a:t>
            </a:r>
            <a:endParaRPr sz="33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latin typeface="Architects Daughter"/>
                <a:ea typeface="Architects Daughter"/>
                <a:cs typeface="Architects Daughter"/>
                <a:sym typeface="Architects Daughter"/>
              </a:rPr>
              <a:t>have a pocket full of ...</a:t>
            </a:r>
            <a:endParaRPr sz="33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900" y="349213"/>
            <a:ext cx="6649700" cy="44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7437300" y="4794300"/>
            <a:ext cx="1706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2"/>
                </a:solidFill>
              </a:rPr>
              <a:t>Would you rather math</a:t>
            </a:r>
            <a:endParaRPr sz="1100" i="1">
              <a:solidFill>
                <a:schemeClr val="dk2"/>
              </a:solidFill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6130400" y="348325"/>
            <a:ext cx="2891100" cy="42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Birthday to the United States Marine Corps!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This traditional cake has a VOLUME of 6,400 cubic centimeters.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What’s possible?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02675" cy="50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5.MD.C5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13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073763"/>
                </a:solidFill>
              </a:rPr>
              <a:t>Happy Veterans Day</a:t>
            </a:r>
            <a:endParaRPr sz="3100" b="1">
              <a:solidFill>
                <a:srgbClr val="073763"/>
              </a:solidFill>
            </a:endParaRPr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11700" y="1268600"/>
            <a:ext cx="5029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E2E2E"/>
                </a:solidFill>
                <a:highlight>
                  <a:srgbClr val="FFFFFF"/>
                </a:highlight>
              </a:rPr>
              <a:t>In 1954 President Dwight D. Eisenhower issued the </a:t>
            </a:r>
            <a:r>
              <a:rPr lang="en" sz="1700">
                <a:solidFill>
                  <a:srgbClr val="0B6CB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 "Veterans Day Proclamation"</a:t>
            </a:r>
            <a:r>
              <a:rPr lang="en" sz="1700">
                <a:solidFill>
                  <a:srgbClr val="2E2E2E"/>
                </a:solidFill>
                <a:highlight>
                  <a:srgbClr val="FFFFFF"/>
                </a:highlight>
              </a:rPr>
              <a:t> which stated: "In order to insure proper and widespread observance of this anniversary, all veterans, all veterans' organizations, and the entire citizenry will wish to join hands in the common purpose.”</a:t>
            </a:r>
            <a:endParaRPr sz="1700">
              <a:solidFill>
                <a:srgbClr val="2E2E2E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How many years ago was that?</a:t>
            </a:r>
            <a:endParaRPr sz="19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How many months?</a:t>
            </a:r>
            <a:endParaRPr sz="1900" b="1">
              <a:solidFill>
                <a:srgbClr val="1C458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  <a:highlight>
                  <a:srgbClr val="FFFFFF"/>
                </a:highlight>
              </a:rPr>
              <a:t>How can we figure this out?</a:t>
            </a:r>
            <a:endParaRPr sz="11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9525" y="0"/>
            <a:ext cx="35244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7571400" y="4743300"/>
            <a:ext cx="157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Joseph Ambrose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0" y="47664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What math expressions can you create?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36426"/>
            <a:ext cx="8520600" cy="321354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71100"/>
            <a:ext cx="4634700" cy="40012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>
            <a:spLocks noGrp="1"/>
          </p:cNvSpPr>
          <p:nvPr>
            <p:ph type="body" idx="2"/>
          </p:nvPr>
        </p:nvSpPr>
        <p:spPr>
          <a:xfrm>
            <a:off x="401225" y="571100"/>
            <a:ext cx="3837000" cy="390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Fun Fact: 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In 1984 Janet Harris of Sussex, UK set the world record for eating 7,175 peas!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 About how many pods would that be? How do you know? 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5.NBT.B6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Which one does not belong?</a:t>
            </a:r>
            <a:endParaRPr b="1">
              <a:solidFill>
                <a:srgbClr val="0000FF"/>
              </a:solidFill>
            </a:endParaRPr>
          </a:p>
        </p:txBody>
      </p:sp>
      <p:graphicFrame>
        <p:nvGraphicFramePr>
          <p:cNvPr id="138" name="Google Shape;138;p24"/>
          <p:cNvGraphicFramePr/>
          <p:nvPr/>
        </p:nvGraphicFramePr>
        <p:xfrm>
          <a:off x="952500" y="148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{BD9C5F24-019E-4904-940E-5AB732312833}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1.5 x 5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2.5 x 3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10 x 7.5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900" b="1">
                          <a:solidFill>
                            <a:srgbClr val="0000FF"/>
                          </a:solidFill>
                        </a:rPr>
                        <a:t>10 - 2.5</a:t>
                      </a:r>
                      <a:endParaRPr sz="49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C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9" name="Google Shape;139;p2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6316175" y="814200"/>
            <a:ext cx="2600700" cy="30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The green basil leaves are about 3.5 cm long. 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About how long would a line of 7 leaves be? 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47125" cy="47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 rot="-5400000">
            <a:off x="-1098825" y="1573075"/>
            <a:ext cx="3750900" cy="13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What do you notice?</a:t>
            </a:r>
            <a:endParaRPr sz="2400" b="1">
              <a:solidFill>
                <a:srgbClr val="0B5394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What do you wonder? </a:t>
            </a:r>
            <a:endParaRPr sz="2400" b="1">
              <a:solidFill>
                <a:srgbClr val="0B5394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Name the graph!</a:t>
            </a:r>
            <a:endParaRPr b="1">
              <a:solidFill>
                <a:srgbClr val="0B5394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52" name="Google Shape;152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150" y="114300"/>
            <a:ext cx="7029450" cy="491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100" y="0"/>
            <a:ext cx="4099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/>
          <p:nvPr/>
        </p:nvSpPr>
        <p:spPr>
          <a:xfrm>
            <a:off x="509375" y="624250"/>
            <a:ext cx="3240900" cy="1897800"/>
          </a:xfrm>
          <a:prstGeom prst="wedgeEllipseCallout">
            <a:avLst>
              <a:gd name="adj1" fmla="val 62321"/>
              <a:gd name="adj2" fmla="val -34943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If this INFOGRAPHIC could talk, what would it say?</a:t>
            </a:r>
            <a:endParaRPr sz="1300"/>
          </a:p>
        </p:txBody>
      </p:sp>
      <p:sp>
        <p:nvSpPr>
          <p:cNvPr id="160" name="Google Shape;160;p27"/>
          <p:cNvSpPr/>
          <p:nvPr/>
        </p:nvSpPr>
        <p:spPr>
          <a:xfrm>
            <a:off x="956650" y="3143250"/>
            <a:ext cx="2793600" cy="1605900"/>
          </a:xfrm>
          <a:prstGeom prst="wedgeEllipseCallout">
            <a:avLst>
              <a:gd name="adj1" fmla="val 52566"/>
              <a:gd name="adj2" fmla="val -40414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Think of a fun name for this INFOGRAPHIC!</a:t>
            </a:r>
            <a:endParaRPr sz="1900"/>
          </a:p>
        </p:txBody>
      </p:sp>
      <p:sp>
        <p:nvSpPr>
          <p:cNvPr id="161" name="Google Shape;161;p2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152875"/>
            <a:ext cx="85206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98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400 million</a:t>
            </a:r>
            <a:r>
              <a:rPr lang="en" sz="20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pounds of cranberries are consumed by Americans each year. </a:t>
            </a:r>
            <a:r>
              <a:rPr lang="en" sz="2000" b="1">
                <a:solidFill>
                  <a:srgbClr val="98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are some numbers that ROUND to 400 million?</a:t>
            </a:r>
            <a:endParaRPr sz="2000" b="1">
              <a:solidFill>
                <a:srgbClr val="98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98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8"/>
          <p:cNvSpPr txBox="1">
            <a:spLocks noGrp="1"/>
          </p:cNvSpPr>
          <p:nvPr>
            <p:ph type="body" idx="1"/>
          </p:nvPr>
        </p:nvSpPr>
        <p:spPr>
          <a:xfrm>
            <a:off x="2555375" y="3123225"/>
            <a:ext cx="20748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8" name="Google Shape;168;p28"/>
          <p:cNvSpPr txBox="1"/>
          <p:nvPr/>
        </p:nvSpPr>
        <p:spPr>
          <a:xfrm>
            <a:off x="150950" y="4832325"/>
            <a:ext cx="2118600" cy="2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/>
              <a:t>Cranberry Bog Carver, MA</a:t>
            </a:r>
            <a:endParaRPr sz="800" i="1"/>
          </a:p>
        </p:txBody>
      </p:sp>
      <p:sp>
        <p:nvSpPr>
          <p:cNvPr id="169" name="Google Shape;169;p28"/>
          <p:cNvSpPr txBox="1"/>
          <p:nvPr/>
        </p:nvSpPr>
        <p:spPr>
          <a:xfrm>
            <a:off x="6912600" y="1195700"/>
            <a:ext cx="1919700" cy="3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5,062,500</a:t>
            </a:r>
            <a:r>
              <a:rPr lang="en" sz="1500">
                <a:solidFill>
                  <a:srgbClr val="274E1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gallons of cranberry sauce are consumed by Americans every holiday season.</a:t>
            </a:r>
            <a:endParaRPr sz="1500">
              <a:solidFill>
                <a:srgbClr val="274E1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74E1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74E1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different ways can you express 5,062,500?</a:t>
            </a:r>
            <a:endParaRPr sz="1500">
              <a:solidFill>
                <a:srgbClr val="274E1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74E1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74E1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different ways can you show the number 400 million?</a:t>
            </a:r>
            <a:endParaRPr sz="1500">
              <a:solidFill>
                <a:srgbClr val="274E1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8412275" y="48323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5.OA.A2</a:t>
            </a:r>
            <a:endParaRPr sz="1100"/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50" y="917550"/>
            <a:ext cx="6443875" cy="4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150950" y="4706600"/>
            <a:ext cx="238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</a:rPr>
              <a:t>Cranberry Bog Plympton, MA</a:t>
            </a:r>
            <a:endParaRPr sz="1200" i="1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150950" y="313475"/>
            <a:ext cx="2101500" cy="4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Happy Thanksgiving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700" i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783F04"/>
                </a:solidFill>
              </a:rPr>
              <a:t>About</a:t>
            </a:r>
            <a:r>
              <a:rPr lang="en" sz="2300">
                <a:solidFill>
                  <a:srgbClr val="783F04"/>
                </a:solidFill>
              </a:rPr>
              <a:t> what fraction of the pie is missing?</a:t>
            </a:r>
            <a:endParaRPr sz="23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783F04"/>
                </a:solidFill>
              </a:rPr>
              <a:t>How much is still in the pie dish?</a:t>
            </a:r>
            <a:endParaRPr sz="2300">
              <a:solidFill>
                <a:srgbClr val="783F04"/>
              </a:solidFill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4350" y="57975"/>
            <a:ext cx="6718775" cy="5039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5.NF.A1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Macintosh PowerPoint</Application>
  <PresentationFormat>On-screen Show (16:9)</PresentationFormat>
  <Paragraphs>117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Roboto</vt:lpstr>
      <vt:lpstr>Courier New</vt:lpstr>
      <vt:lpstr>Architects Daughter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Which one does not belong?   Can you find a reason why all four may not belong?</vt:lpstr>
      <vt:lpstr> Would You Rather have a pocket full of ...</vt:lpstr>
      <vt:lpstr>PowerPoint Presentation</vt:lpstr>
      <vt:lpstr>Happy Veterans Day</vt:lpstr>
      <vt:lpstr>What math expressions can you create?</vt:lpstr>
      <vt:lpstr>PowerPoint Presentation</vt:lpstr>
      <vt:lpstr>Which one does not belong?</vt:lpstr>
      <vt:lpstr>PowerPoint Presentation</vt:lpstr>
      <vt:lpstr>What do you notice? What do you wonder?  Name the graph!</vt:lpstr>
      <vt:lpstr>PowerPoint Presentation</vt:lpstr>
      <vt:lpstr>400 million pounds of cranberries are consumed by Americans each year. What are some numbers that ROUND to 400 million?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2021-10-25T12:44:40Z</dcterms:modified>
</cp:coreProperties>
</file>