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Architects Daughter" pitchFamily="2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85D6D3-3D7D-4952-A44D-2BB2D9CAD36F}">
  <a:tblStyle styleId="{B185D6D3-3D7D-4952-A44D-2BB2D9CAD3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ae0d39e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ae0d39e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ae0d39e5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fae0d39e5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fae0d39e5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fae0d39e5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Culture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fae0d39e5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fae0d39e5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Diwali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fae0d39e5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fae0d39e5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ae0d39e5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ae0d39e5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November 8, 2020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fae0d39e5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fae0d39e5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fae0d39e54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fae0d39e54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Marine Corps Birthday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fae0d39e54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fae0d39e54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Veterans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ae0d39e5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fae0d39e5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November 15,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fae0d39e5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fae0d39e5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ae0d39e54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fae0d39e54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fae0d39e5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fae0d39e54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ae0d39e54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fae0d39e54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fae0d39e54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fae0d39e54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22,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fae0d39e54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fae0d39e54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fae0d39e5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fae0d39e5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https://www.nytimes.com/2020/11/12/learning/whats-going-on-in-this-graph-thanksgiving-side-dishes.html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opa/vetsday/docs/proclamation_1954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065475" y="446000"/>
            <a:ext cx="1900200" cy="40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C343D"/>
                </a:solidFill>
              </a:rPr>
              <a:t>The </a:t>
            </a:r>
            <a:r>
              <a:rPr lang="en" b="1" i="1">
                <a:solidFill>
                  <a:srgbClr val="0C343D"/>
                </a:solidFill>
              </a:rPr>
              <a:t>footprint </a:t>
            </a:r>
            <a:r>
              <a:rPr lang="en" b="1">
                <a:solidFill>
                  <a:srgbClr val="0C343D"/>
                </a:solidFill>
              </a:rPr>
              <a:t>of this historic home is a square.</a:t>
            </a: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C343D"/>
                </a:solidFill>
              </a:rPr>
              <a:t>It is 39 feet wide.</a:t>
            </a: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C343D"/>
                </a:solidFill>
              </a:rPr>
              <a:t>What is the perimeter of this home?</a:t>
            </a:r>
            <a:endParaRPr b="1">
              <a:solidFill>
                <a:srgbClr val="0C343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74E13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700" y="217925"/>
            <a:ext cx="6575051" cy="42703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6488025" y="239350"/>
            <a:ext cx="2542500" cy="1323000"/>
          </a:xfrm>
          <a:prstGeom prst="wedgeEllipseCallout">
            <a:avLst>
              <a:gd name="adj1" fmla="val -58212"/>
              <a:gd name="adj2" fmla="val 33435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wonder?</a:t>
            </a:r>
            <a:endParaRPr sz="1900"/>
          </a:p>
        </p:txBody>
      </p:sp>
      <p:sp>
        <p:nvSpPr>
          <p:cNvPr id="62" name="Google Shape;62;p14"/>
          <p:cNvSpPr/>
          <p:nvPr/>
        </p:nvSpPr>
        <p:spPr>
          <a:xfrm>
            <a:off x="6541300" y="3295625"/>
            <a:ext cx="2489400" cy="1391400"/>
          </a:xfrm>
          <a:prstGeom prst="wedgeEllipseCallout">
            <a:avLst>
              <a:gd name="adj1" fmla="val -55464"/>
              <a:gd name="adj2" fmla="val -44338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going on in this data visualization?</a:t>
            </a:r>
            <a:endParaRPr sz="1900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60530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27725" y="143150"/>
            <a:ext cx="535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Happy Japanese Culture Day</a:t>
            </a:r>
            <a:endParaRPr sz="2900" b="1">
              <a:solidFill>
                <a:srgbClr val="9900FF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85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00FF"/>
                </a:solidFill>
              </a:rPr>
              <a:t>1,000 paper cranes!</a:t>
            </a:r>
            <a:endParaRPr sz="2900" b="1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There are 9 different colors.</a:t>
            </a:r>
            <a:endParaRPr sz="2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Each color DOES NOT have the same number of paper cranes.</a:t>
            </a:r>
            <a:endParaRPr sz="2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What is possible?</a:t>
            </a:r>
            <a:endParaRPr sz="23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3076" y="0"/>
            <a:ext cx="37609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126650" y="76000"/>
            <a:ext cx="88401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Let’s talk about some of the amazing </a:t>
            </a:r>
            <a:r>
              <a:rPr lang="en" sz="2300" b="1" u="sng">
                <a:solidFill>
                  <a:schemeClr val="lt1"/>
                </a:solidFill>
              </a:rPr>
              <a:t>shapes</a:t>
            </a:r>
            <a:r>
              <a:rPr lang="en" sz="2300" b="1">
                <a:solidFill>
                  <a:schemeClr val="lt1"/>
                </a:solidFill>
              </a:rPr>
              <a:t> and </a:t>
            </a:r>
            <a:r>
              <a:rPr lang="en" sz="2300" b="1" u="sng">
                <a:solidFill>
                  <a:schemeClr val="lt1"/>
                </a:solidFill>
              </a:rPr>
              <a:t>angles</a:t>
            </a:r>
            <a:r>
              <a:rPr lang="en" sz="2300" b="1">
                <a:solidFill>
                  <a:schemeClr val="lt1"/>
                </a:solidFill>
              </a:rPr>
              <a:t> 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we see in these Diwali Lanterns.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</a:t>
            </a:r>
            <a:r>
              <a:rPr lang="en" sz="1100">
                <a:solidFill>
                  <a:schemeClr val="lt1"/>
                </a:solidFill>
              </a:rPr>
              <a:t>4.G.A2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41400" cy="44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73763"/>
                </a:solidFill>
              </a:rPr>
              <a:t>Which one does not belong?</a:t>
            </a:r>
            <a:endParaRPr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73763"/>
                </a:solidFill>
              </a:rPr>
              <a:t>Can you find a reason why all four may not belong?</a:t>
            </a:r>
            <a:endParaRPr b="1">
              <a:solidFill>
                <a:srgbClr val="073763"/>
              </a:solidFill>
            </a:endParaRPr>
          </a:p>
        </p:txBody>
      </p:sp>
      <p:graphicFrame>
        <p:nvGraphicFramePr>
          <p:cNvPr id="87" name="Google Shape;87;p17"/>
          <p:cNvGraphicFramePr/>
          <p:nvPr/>
        </p:nvGraphicFramePr>
        <p:xfrm>
          <a:off x="4261400" y="37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{B185D6D3-3D7D-4952-A44D-2BB2D9CAD36F}</a:tableStyleId>
              </a:tblPr>
              <a:tblGrid>
                <a:gridCol w="228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88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9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10 x 4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9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5 x 8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8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9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10 + 30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9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6 x 10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8" name="Google Shape;88;p17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4.NBT.B4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68025" y="393125"/>
            <a:ext cx="2407500" cy="426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Lucy weighs ten times more than Theo.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Theo weighs </a:t>
            </a:r>
            <a:r>
              <a:rPr lang="en" sz="2300" b="1" i="1"/>
              <a:t>about </a:t>
            </a:r>
            <a:r>
              <a:rPr lang="en" sz="2300" b="1"/>
              <a:t>11 pounds.</a:t>
            </a:r>
            <a:endParaRPr sz="23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/>
              <a:t>So how much does Lucy weigh?</a:t>
            </a:r>
            <a:endParaRPr sz="2300" b="1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1850" y="152400"/>
            <a:ext cx="5935924" cy="37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3199675" y="4062375"/>
            <a:ext cx="56349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>
                <a:solidFill>
                  <a:srgbClr val="783F04"/>
                </a:solidFill>
              </a:rPr>
              <a:t>Lucy and Theo </a:t>
            </a:r>
            <a:endParaRPr sz="2000" b="1" i="1">
              <a:solidFill>
                <a:srgbClr val="783F04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4.NBT.A1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248475"/>
            <a:ext cx="2232600" cy="45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latin typeface="Architects Daughter"/>
                <a:ea typeface="Architects Daughter"/>
                <a:cs typeface="Architects Daughter"/>
                <a:sym typeface="Architects Daughter"/>
              </a:rPr>
              <a:t>Would You Rather...</a:t>
            </a:r>
            <a:endParaRPr sz="38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275" y="176400"/>
            <a:ext cx="6208325" cy="46941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4.NBT.B4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7356000" y="132850"/>
            <a:ext cx="1788000" cy="28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It is tradition to celebrate the birthday of the US Marine Corps with a Huge Birthday cake!</a:t>
            </a:r>
            <a:endParaRPr sz="1700" b="1">
              <a:solidFill>
                <a:srgbClr val="1C4587"/>
              </a:solidFill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27" y="132850"/>
            <a:ext cx="7248574" cy="482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7456800" y="2438225"/>
            <a:ext cx="1586400" cy="24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The bottom layer of this cake has an area of       240 sq. in.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What’s possible?</a:t>
            </a:r>
            <a:endParaRPr sz="1700" b="1">
              <a:solidFill>
                <a:srgbClr val="CC0000"/>
              </a:solidFill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0" y="48952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4.MD.A3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6265100" y="118250"/>
            <a:ext cx="2826000" cy="44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E2E2E"/>
                </a:solidFill>
                <a:highlight>
                  <a:srgbClr val="FFFFFF"/>
                </a:highlight>
              </a:rPr>
              <a:t>In 1954 President Dwight D. Eisenhower issued the </a:t>
            </a:r>
            <a:r>
              <a:rPr lang="en" sz="17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</a:t>
            </a:r>
            <a:r>
              <a:rPr lang="en" sz="1700">
                <a:solidFill>
                  <a:srgbClr val="0B6CB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"Veterans Day Proclamation"</a:t>
            </a:r>
            <a:r>
              <a:rPr lang="en" sz="1700">
                <a:solidFill>
                  <a:srgbClr val="2E2E2E"/>
                </a:solidFill>
                <a:highlight>
                  <a:srgbClr val="FFFFFF"/>
                </a:highlight>
              </a:rPr>
              <a:t> which stated: "In order to insure proper and widespread observance of this anniversary, all veterans, all veterans' organizations, and the entire citizenry will wish to join hands in the common purpose.”</a:t>
            </a:r>
            <a:endParaRPr sz="1700">
              <a:solidFill>
                <a:srgbClr val="2E2E2E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How many years ago was that?</a:t>
            </a:r>
            <a:endParaRPr sz="1900" b="1">
              <a:solidFill>
                <a:srgbClr val="1C4587"/>
              </a:solidFill>
              <a:highlight>
                <a:srgbClr val="FFFFFF"/>
              </a:highlight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178" y="118247"/>
            <a:ext cx="6173925" cy="490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91175" y="46734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4.NBT.B4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What math expressions can you create?</a:t>
            </a:r>
            <a:endParaRPr b="1">
              <a:solidFill>
                <a:srgbClr val="38761D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36426"/>
            <a:ext cx="8520600" cy="321354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MATH do you see in this picture?</a:t>
            </a:r>
            <a:endParaRPr/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00" y="1143000"/>
            <a:ext cx="6969799" cy="370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7230725" y="1080900"/>
            <a:ext cx="1601400" cy="3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</a:rPr>
              <a:t>How many window panes are in the arch entrance?</a:t>
            </a:r>
            <a:endParaRPr sz="1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</a:rPr>
              <a:t>Estimate how many are on the whole building!</a:t>
            </a:r>
            <a:endParaRPr sz="1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</a:rPr>
              <a:t>How can you count them?</a:t>
            </a:r>
            <a:endParaRPr sz="1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</a:rPr>
              <a:t>What about the ones that are not wholes?</a:t>
            </a:r>
            <a:endParaRPr sz="1500" b="1">
              <a:solidFill>
                <a:srgbClr val="274E13"/>
              </a:solidFill>
            </a:endParaRPr>
          </a:p>
        </p:txBody>
      </p:sp>
      <p:sp>
        <p:nvSpPr>
          <p:cNvPr id="133" name="Google Shape;133;p2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4.NBT.B5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Which one does not belong?</a:t>
            </a:r>
            <a:endParaRPr b="1">
              <a:solidFill>
                <a:srgbClr val="0000FF"/>
              </a:solidFill>
            </a:endParaRPr>
          </a:p>
        </p:txBody>
      </p:sp>
      <p:graphicFrame>
        <p:nvGraphicFramePr>
          <p:cNvPr id="139" name="Google Shape;139;p24"/>
          <p:cNvGraphicFramePr/>
          <p:nvPr/>
        </p:nvGraphicFramePr>
        <p:xfrm>
          <a:off x="952500" y="1409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{B185D6D3-3D7D-4952-A44D-2BB2D9CAD36F}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5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500" b="1">
                          <a:solidFill>
                            <a:srgbClr val="CC0000"/>
                          </a:solidFill>
                        </a:rPr>
                        <a:t>6 x 4</a:t>
                      </a:r>
                      <a:endParaRPr sz="55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500" b="1">
                          <a:solidFill>
                            <a:srgbClr val="CC0000"/>
                          </a:solidFill>
                        </a:rPr>
                        <a:t>48 ÷ 2</a:t>
                      </a:r>
                      <a:endParaRPr sz="55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5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500" b="1">
                          <a:solidFill>
                            <a:srgbClr val="CC0000"/>
                          </a:solidFill>
                        </a:rPr>
                        <a:t>8 x 4</a:t>
                      </a:r>
                      <a:endParaRPr sz="55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500" b="1">
                          <a:solidFill>
                            <a:srgbClr val="CC0000"/>
                          </a:solidFill>
                        </a:rPr>
                        <a:t>2 x 3 x 4</a:t>
                      </a:r>
                      <a:endParaRPr sz="55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0" name="Google Shape;140;p2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4.OA.A1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311700" y="894525"/>
            <a:ext cx="3763500" cy="30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rgbClr val="741B47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Which one DOES NOT belong?</a:t>
            </a:r>
            <a:endParaRPr sz="5000" b="1">
              <a:solidFill>
                <a:srgbClr val="741B47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225" y="320775"/>
            <a:ext cx="4459075" cy="438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4.G.A2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7550" y="1026525"/>
            <a:ext cx="5782425" cy="38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311700" y="316700"/>
            <a:ext cx="85206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Would you rather …. (and justify your decision with MATH!)</a:t>
            </a:r>
            <a:endParaRPr sz="2300" b="1">
              <a:solidFill>
                <a:srgbClr val="7F6000"/>
              </a:solidFill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4.MD.A1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100" y="0"/>
            <a:ext cx="4099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/>
          <p:nvPr/>
        </p:nvSpPr>
        <p:spPr>
          <a:xfrm>
            <a:off x="509375" y="624250"/>
            <a:ext cx="3240900" cy="1897800"/>
          </a:xfrm>
          <a:prstGeom prst="wedgeEllipseCallout">
            <a:avLst>
              <a:gd name="adj1" fmla="val 62321"/>
              <a:gd name="adj2" fmla="val -34943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If this INFOGRAPHIC could talk, what would it say?</a:t>
            </a:r>
            <a:endParaRPr sz="1300"/>
          </a:p>
        </p:txBody>
      </p:sp>
      <p:sp>
        <p:nvSpPr>
          <p:cNvPr id="161" name="Google Shape;161;p27"/>
          <p:cNvSpPr/>
          <p:nvPr/>
        </p:nvSpPr>
        <p:spPr>
          <a:xfrm>
            <a:off x="956650" y="3143250"/>
            <a:ext cx="2793600" cy="1605900"/>
          </a:xfrm>
          <a:prstGeom prst="wedgeEllipseCallout">
            <a:avLst>
              <a:gd name="adj1" fmla="val 52566"/>
              <a:gd name="adj2" fmla="val -40414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Think of a fun name for this INFOGRAPHIC!</a:t>
            </a:r>
            <a:endParaRPr sz="1900"/>
          </a:p>
        </p:txBody>
      </p:sp>
      <p:sp>
        <p:nvSpPr>
          <p:cNvPr id="162" name="Google Shape;162;p27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311700" y="152875"/>
            <a:ext cx="8520600" cy="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98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400 million</a:t>
            </a:r>
            <a:r>
              <a:rPr lang="en" sz="20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pounds of cranberries are consumed by Americans each year. </a:t>
            </a:r>
            <a:endParaRPr sz="2000" b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98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are some numbers that ROUND to 400 million?</a:t>
            </a:r>
            <a:endParaRPr sz="2000" b="1">
              <a:solidFill>
                <a:srgbClr val="98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2555375" y="3123225"/>
            <a:ext cx="20748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9188" y="1185225"/>
            <a:ext cx="6654573" cy="388182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8"/>
          <p:cNvSpPr txBox="1"/>
          <p:nvPr/>
        </p:nvSpPr>
        <p:spPr>
          <a:xfrm>
            <a:off x="7917275" y="4575650"/>
            <a:ext cx="1092000" cy="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Cranberry Bog Carver, MA</a:t>
            </a:r>
            <a:endParaRPr sz="1100"/>
          </a:p>
        </p:txBody>
      </p:sp>
      <p:sp>
        <p:nvSpPr>
          <p:cNvPr id="171" name="Google Shape;171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4.NBT.A3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643"/>
            <a:ext cx="9144001" cy="485556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/>
          <p:nvPr/>
        </p:nvSpPr>
        <p:spPr>
          <a:xfrm>
            <a:off x="7429650" y="82650"/>
            <a:ext cx="1612200" cy="1264200"/>
          </a:xfrm>
          <a:prstGeom prst="wave">
            <a:avLst>
              <a:gd name="adj1" fmla="val 11382"/>
              <a:gd name="adj2" fmla="val 1108"/>
            </a:avLst>
          </a:prstGeom>
          <a:solidFill>
            <a:srgbClr val="4581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Which foods are unusually popular in each state on Thanksgiving?</a:t>
            </a:r>
            <a:endParaRPr sz="13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7475550" y="2985725"/>
            <a:ext cx="1478700" cy="697800"/>
          </a:xfrm>
          <a:prstGeom prst="wedgeEllipseCallout">
            <a:avLst>
              <a:gd name="adj1" fmla="val -53106"/>
              <a:gd name="adj2" fmla="val -44733"/>
            </a:avLst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What do you notice? 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7450200" y="3935350"/>
            <a:ext cx="1612200" cy="697800"/>
          </a:xfrm>
          <a:prstGeom prst="wedgeEllipseCallout">
            <a:avLst>
              <a:gd name="adj1" fmla="val -62671"/>
              <a:gd name="adj2" fmla="val -8978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What do you wonder? 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4067975" y="4390850"/>
            <a:ext cx="1858800" cy="697800"/>
          </a:xfrm>
          <a:prstGeom prst="wedgeEllipseCallout">
            <a:avLst>
              <a:gd name="adj1" fmla="val 401"/>
              <a:gd name="adj2" fmla="val -88732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What’s a good name for this graph?</a:t>
            </a:r>
            <a:r>
              <a:rPr lang="en" sz="1300">
                <a:solidFill>
                  <a:srgbClr val="FFFFFF"/>
                </a:solidFill>
              </a:rPr>
              <a:t> </a:t>
            </a:r>
            <a:endParaRPr sz="1300">
              <a:solidFill>
                <a:srgbClr val="FFFFFF"/>
              </a:solidFill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3371" y="4884975"/>
            <a:ext cx="1370625" cy="26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Macintosh PowerPoint</Application>
  <PresentationFormat>On-screen Show (16:9)</PresentationFormat>
  <Paragraphs>95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Arial</vt:lpstr>
      <vt:lpstr>Roboto</vt:lpstr>
      <vt:lpstr>Architects Daughter</vt:lpstr>
      <vt:lpstr>Simple Light</vt:lpstr>
      <vt:lpstr>PowerPoint Presentation</vt:lpstr>
      <vt:lpstr>PowerPoint Presentation</vt:lpstr>
      <vt:lpstr>Happy Japanese Culture Day</vt:lpstr>
      <vt:lpstr>PowerPoint Presentation</vt:lpstr>
      <vt:lpstr> Which one does not belong?   Can you find a reason why all four may not belong?</vt:lpstr>
      <vt:lpstr>PowerPoint Presentation</vt:lpstr>
      <vt:lpstr> Would You Rather...</vt:lpstr>
      <vt:lpstr>PowerPoint Presentation</vt:lpstr>
      <vt:lpstr>PowerPoint Presentation</vt:lpstr>
      <vt:lpstr>What math expressions can you create?</vt:lpstr>
      <vt:lpstr>What MATH do you see in this picture?</vt:lpstr>
      <vt:lpstr>Which one does not belong?</vt:lpstr>
      <vt:lpstr>Which one DOES NOT belong?</vt:lpstr>
      <vt:lpstr>PowerPoint Presentation</vt:lpstr>
      <vt:lpstr>PowerPoint Presentation</vt:lpstr>
      <vt:lpstr>400 million pounds of cranberries are consumed by Americans each year.   What are some numbers that ROUND to 400 million?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2021-10-25T12:46:50Z</dcterms:modified>
</cp:coreProperties>
</file>