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2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embeddedFontLst>
    <p:embeddedFont>
      <p:font typeface="Architects Daughter" pitchFamily="2" charset="0"/>
      <p:regular r:id="rId21"/>
    </p:embeddedFont>
    <p:embeddedFont>
      <p:font typeface="Comic Sans MS" panose="030F0902030302020204" pitchFamily="66" charset="0"/>
      <p:regular r:id="rId22"/>
    </p:embeddedFont>
    <p:embeddedFont>
      <p:font typeface="Montserrat" pitchFamily="2" charset="77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1000E83-8515-48FA-B2BA-AAE7CB3C4431}">
  <a:tblStyle styleId="{11000E83-8515-48FA-B2BA-AAE7CB3C443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font" Target="fonts/font1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4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3.fntdata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2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fae2467374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fae2467374_0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Week of November 1, 2021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fae2467374_0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fae2467374_0_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fae2467374_0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fae2467374_0_1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fae2467374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fae2467374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fae2467374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fae2467374_0_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fae2467374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fae2467374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November 8, 2021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fae2467374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fae2467374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fae2467374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fae2467374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fae2467374_0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fae2467374_0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fae2467374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fae2467374_0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November 15, 2021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fae2467374_0_2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fae2467374_0_2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fae2467374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fae2467374_0_2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fae2467374_0_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fae2467374_0_2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There are 1400 seats!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fae2467374_0_2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fae2467374_0_2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fae2467374_0_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fae2467374_0_2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Week of November 22, 2021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fae2467374_0_2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fae2467374_0_2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fae2467374_0_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fae2467374_0_2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body" idx="1"/>
          </p:nvPr>
        </p:nvSpPr>
        <p:spPr>
          <a:xfrm>
            <a:off x="6879850" y="446000"/>
            <a:ext cx="1930800" cy="408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C343D"/>
                </a:solidFill>
              </a:rPr>
              <a:t>This building was built in 1901.</a:t>
            </a:r>
            <a:endParaRPr b="1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i="1">
                <a:solidFill>
                  <a:srgbClr val="0C343D"/>
                </a:solidFill>
              </a:rPr>
              <a:t>About</a:t>
            </a:r>
            <a:r>
              <a:rPr lang="en" b="1">
                <a:solidFill>
                  <a:srgbClr val="0C343D"/>
                </a:solidFill>
              </a:rPr>
              <a:t> how old is it?</a:t>
            </a:r>
            <a:endParaRPr b="1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C343D"/>
                </a:solidFill>
              </a:rPr>
              <a:t>What strategies can you think of to find out </a:t>
            </a:r>
            <a:r>
              <a:rPr lang="en" b="1" i="1">
                <a:solidFill>
                  <a:srgbClr val="0C343D"/>
                </a:solidFill>
              </a:rPr>
              <a:t>precisely </a:t>
            </a:r>
            <a:r>
              <a:rPr lang="en" b="1">
                <a:solidFill>
                  <a:srgbClr val="0C343D"/>
                </a:solidFill>
              </a:rPr>
              <a:t>how old it is?</a:t>
            </a:r>
            <a:endParaRPr b="1">
              <a:solidFill>
                <a:srgbClr val="0C343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274E13"/>
              </a:solidFill>
            </a:endParaRPr>
          </a:p>
        </p:txBody>
      </p:sp>
      <p:pic>
        <p:nvPicPr>
          <p:cNvPr id="100" name="Google Shape;10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2925" cy="464165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5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3.NBT.A2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641400" cy="44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A64D79"/>
                </a:solidFill>
              </a:rPr>
              <a:t>Which one does not belong?</a:t>
            </a:r>
            <a:endParaRPr b="1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A64D79"/>
                </a:solidFill>
              </a:rPr>
              <a:t>Can you find a reason why all four may not belong?</a:t>
            </a:r>
            <a:endParaRPr b="1">
              <a:solidFill>
                <a:srgbClr val="A64D79"/>
              </a:solidFill>
            </a:endParaRPr>
          </a:p>
        </p:txBody>
      </p:sp>
      <p:graphicFrame>
        <p:nvGraphicFramePr>
          <p:cNvPr id="107" name="Google Shape;107;p26"/>
          <p:cNvGraphicFramePr/>
          <p:nvPr/>
        </p:nvGraphicFramePr>
        <p:xfrm>
          <a:off x="4261400" y="372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{11000E83-8515-48FA-B2BA-AAE7CB3C4431}</a:tableStyleId>
              </a:tblPr>
              <a:tblGrid>
                <a:gridCol w="2289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88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900" b="1">
                          <a:solidFill>
                            <a:srgbClr val="9900FF"/>
                          </a:solidFill>
                        </a:rPr>
                        <a:t>20</a:t>
                      </a:r>
                      <a:endParaRPr sz="9900" b="1">
                        <a:solidFill>
                          <a:srgbClr val="9900FF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900" b="1">
                          <a:solidFill>
                            <a:schemeClr val="accent5"/>
                          </a:solidFill>
                        </a:rPr>
                        <a:t>92</a:t>
                      </a:r>
                      <a:endParaRPr sz="9900" b="1">
                        <a:solidFill>
                          <a:schemeClr val="accent5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88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900" b="1">
                          <a:solidFill>
                            <a:srgbClr val="FF0000"/>
                          </a:solidFill>
                        </a:rPr>
                        <a:t>19</a:t>
                      </a:r>
                      <a:endParaRPr sz="9900" b="1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900" b="1">
                          <a:solidFill>
                            <a:srgbClr val="4C1130"/>
                          </a:solidFill>
                        </a:rPr>
                        <a:t>192</a:t>
                      </a:r>
                      <a:endParaRPr sz="9900" b="1">
                        <a:solidFill>
                          <a:srgbClr val="4C1130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8" name="Google Shape;108;p26"/>
          <p:cNvSpPr txBox="1"/>
          <p:nvPr/>
        </p:nvSpPr>
        <p:spPr>
          <a:xfrm>
            <a:off x="0" y="474915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3.OA.D9</a:t>
            </a:r>
            <a:endParaRPr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7"/>
          <p:cNvSpPr txBox="1">
            <a:spLocks noGrp="1"/>
          </p:cNvSpPr>
          <p:nvPr>
            <p:ph type="title"/>
          </p:nvPr>
        </p:nvSpPr>
        <p:spPr>
          <a:xfrm>
            <a:off x="107725" y="220600"/>
            <a:ext cx="7204800" cy="65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rgbClr val="3D85C6"/>
                </a:solidFill>
              </a:rPr>
              <a:t>Happy Bunka No Hi ~ Japanese Culture Day!</a:t>
            </a:r>
            <a:endParaRPr sz="2600" b="1">
              <a:solidFill>
                <a:srgbClr val="3D85C6"/>
              </a:solidFill>
            </a:endParaRPr>
          </a:p>
        </p:txBody>
      </p:sp>
      <p:sp>
        <p:nvSpPr>
          <p:cNvPr id="114" name="Google Shape;114;p27"/>
          <p:cNvSpPr txBox="1">
            <a:spLocks noGrp="1"/>
          </p:cNvSpPr>
          <p:nvPr>
            <p:ph type="body" idx="1"/>
          </p:nvPr>
        </p:nvSpPr>
        <p:spPr>
          <a:xfrm>
            <a:off x="7312525" y="936450"/>
            <a:ext cx="1831500" cy="413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33244A"/>
                </a:solidFill>
                <a:latin typeface="Montserrat"/>
                <a:ea typeface="Montserrat"/>
                <a:cs typeface="Montserrat"/>
                <a:sym typeface="Montserrat"/>
              </a:rPr>
              <a:t>Japanese Culture Day is celebrated on the birthdate of the late Emperor Meiji. </a:t>
            </a:r>
            <a:endParaRPr sz="1400" b="1">
              <a:solidFill>
                <a:srgbClr val="33244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33244A"/>
                </a:solidFill>
                <a:latin typeface="Montserrat"/>
                <a:ea typeface="Montserrat"/>
                <a:cs typeface="Montserrat"/>
                <a:sym typeface="Montserrat"/>
              </a:rPr>
              <a:t>Emperor Meiji ruled Japan from 1867 to 1912.</a:t>
            </a:r>
            <a:endParaRPr sz="1400" b="1">
              <a:solidFill>
                <a:srgbClr val="33244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33244A"/>
                </a:solidFill>
                <a:latin typeface="Montserrat"/>
                <a:ea typeface="Montserrat"/>
                <a:cs typeface="Montserrat"/>
                <a:sym typeface="Montserrat"/>
              </a:rPr>
              <a:t>How long was that?</a:t>
            </a:r>
            <a:endParaRPr sz="1400" b="1">
              <a:solidFill>
                <a:srgbClr val="33244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33244A"/>
                </a:solidFill>
                <a:latin typeface="Montserrat"/>
                <a:ea typeface="Montserrat"/>
                <a:cs typeface="Montserrat"/>
                <a:sym typeface="Montserrat"/>
              </a:rPr>
              <a:t>How can we figure it out?</a:t>
            </a:r>
            <a:endParaRPr sz="1400" b="1">
              <a:solidFill>
                <a:srgbClr val="33244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200">
              <a:solidFill>
                <a:srgbClr val="33244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200">
              <a:solidFill>
                <a:srgbClr val="33244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5" name="Google Shape;11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675" y="936450"/>
            <a:ext cx="7204903" cy="405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7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3.NBT.A2</a:t>
            </a:r>
            <a:endParaRPr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8"/>
          <p:cNvSpPr txBox="1">
            <a:spLocks noGrp="1"/>
          </p:cNvSpPr>
          <p:nvPr>
            <p:ph type="title"/>
          </p:nvPr>
        </p:nvSpPr>
        <p:spPr>
          <a:xfrm>
            <a:off x="1776450" y="4319150"/>
            <a:ext cx="7125600" cy="7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9900FF"/>
                </a:solidFill>
              </a:rPr>
              <a:t>Happy Diwali ~ Festival of Lights</a:t>
            </a:r>
            <a:endParaRPr sz="2900" b="1">
              <a:solidFill>
                <a:srgbClr val="9900FF"/>
              </a:solidFill>
            </a:endParaRPr>
          </a:p>
        </p:txBody>
      </p:sp>
      <p:sp>
        <p:nvSpPr>
          <p:cNvPr id="122" name="Google Shape;122;p28"/>
          <p:cNvSpPr txBox="1">
            <a:spLocks noGrp="1"/>
          </p:cNvSpPr>
          <p:nvPr>
            <p:ph type="body" idx="1"/>
          </p:nvPr>
        </p:nvSpPr>
        <p:spPr>
          <a:xfrm>
            <a:off x="0" y="209000"/>
            <a:ext cx="1776300" cy="435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Diwali is celebrated for five days!</a:t>
            </a: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How many hours is that?</a:t>
            </a:r>
            <a:endParaRPr sz="2300" b="1">
              <a:solidFill>
                <a:srgbClr val="CC0000"/>
              </a:solidFill>
            </a:endParaRPr>
          </a:p>
        </p:txBody>
      </p:sp>
      <p:pic>
        <p:nvPicPr>
          <p:cNvPr id="123" name="Google Shape;12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6450" y="46450"/>
            <a:ext cx="7303076" cy="410797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8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3.MD.A1</a:t>
            </a:r>
            <a:endParaRPr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9"/>
          <p:cNvSpPr/>
          <p:nvPr/>
        </p:nvSpPr>
        <p:spPr>
          <a:xfrm>
            <a:off x="6488025" y="239350"/>
            <a:ext cx="2542500" cy="1323000"/>
          </a:xfrm>
          <a:prstGeom prst="wedgeEllipseCallout">
            <a:avLst>
              <a:gd name="adj1" fmla="val -58212"/>
              <a:gd name="adj2" fmla="val 33435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What do you notice?</a:t>
            </a:r>
            <a:endParaRPr sz="1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What do you wonder?</a:t>
            </a:r>
            <a:endParaRPr sz="1900"/>
          </a:p>
        </p:txBody>
      </p:sp>
      <p:sp>
        <p:nvSpPr>
          <p:cNvPr id="130" name="Google Shape;130;p29"/>
          <p:cNvSpPr/>
          <p:nvPr/>
        </p:nvSpPr>
        <p:spPr>
          <a:xfrm>
            <a:off x="6541300" y="3295625"/>
            <a:ext cx="2489400" cy="1391400"/>
          </a:xfrm>
          <a:prstGeom prst="wedgeEllipseCallout">
            <a:avLst>
              <a:gd name="adj1" fmla="val -55464"/>
              <a:gd name="adj2" fmla="val -44338"/>
            </a:avLst>
          </a:prstGeom>
          <a:solidFill>
            <a:srgbClr val="E0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What is going on in this data visualization?</a:t>
            </a:r>
            <a:endParaRPr sz="1900"/>
          </a:p>
        </p:txBody>
      </p:sp>
      <p:pic>
        <p:nvPicPr>
          <p:cNvPr id="131" name="Google Shape;13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6450"/>
            <a:ext cx="6084450" cy="4979824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9"/>
          <p:cNvSpPr txBox="1"/>
          <p:nvPr/>
        </p:nvSpPr>
        <p:spPr>
          <a:xfrm>
            <a:off x="0" y="4804950"/>
            <a:ext cx="2621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i="1">
                <a:solidFill>
                  <a:srgbClr val="9E9E9E"/>
                </a:solidFill>
              </a:rPr>
              <a:t>You Cubed, Stanford University</a:t>
            </a:r>
            <a:endParaRPr sz="900" i="1">
              <a:solidFill>
                <a:srgbClr val="9E9E9E"/>
              </a:solidFill>
            </a:endParaRPr>
          </a:p>
        </p:txBody>
      </p:sp>
      <p:sp>
        <p:nvSpPr>
          <p:cNvPr id="133" name="Google Shape;133;p29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3.MD.B3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0"/>
          <p:cNvSpPr txBox="1">
            <a:spLocks noGrp="1"/>
          </p:cNvSpPr>
          <p:nvPr>
            <p:ph type="title"/>
          </p:nvPr>
        </p:nvSpPr>
        <p:spPr>
          <a:xfrm>
            <a:off x="311700" y="248475"/>
            <a:ext cx="2232600" cy="45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800" b="1"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 b="1">
                <a:latin typeface="Architects Daughter"/>
                <a:ea typeface="Architects Daughter"/>
                <a:cs typeface="Architects Daughter"/>
                <a:sym typeface="Architects Daughter"/>
              </a:rPr>
              <a:t>Would You Rather...</a:t>
            </a:r>
            <a:endParaRPr sz="3800" b="1"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id="139" name="Google Shape;13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4300" y="9429"/>
            <a:ext cx="6522026" cy="4931296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30"/>
          <p:cNvSpPr txBox="1"/>
          <p:nvPr/>
        </p:nvSpPr>
        <p:spPr>
          <a:xfrm>
            <a:off x="8011325" y="4870500"/>
            <a:ext cx="11328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i="1">
                <a:solidFill>
                  <a:srgbClr val="B7B7B7"/>
                </a:solidFill>
              </a:rPr>
              <a:t>Would You Rather</a:t>
            </a:r>
            <a:endParaRPr sz="900" i="1">
              <a:solidFill>
                <a:srgbClr val="B7B7B7"/>
              </a:solidFill>
            </a:endParaRPr>
          </a:p>
        </p:txBody>
      </p:sp>
      <p:sp>
        <p:nvSpPr>
          <p:cNvPr id="141" name="Google Shape;141;p30"/>
          <p:cNvSpPr txBox="1"/>
          <p:nvPr/>
        </p:nvSpPr>
        <p:spPr>
          <a:xfrm>
            <a:off x="0" y="4772175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3.NBT.A2</a:t>
            </a:r>
            <a:endParaRPr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1"/>
          <p:cNvSpPr txBox="1">
            <a:spLocks noGrp="1"/>
          </p:cNvSpPr>
          <p:nvPr>
            <p:ph type="body" idx="1"/>
          </p:nvPr>
        </p:nvSpPr>
        <p:spPr>
          <a:xfrm>
            <a:off x="311700" y="382225"/>
            <a:ext cx="3990900" cy="418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660000"/>
                </a:solidFill>
              </a:rPr>
              <a:t>Ice cream, yum!</a:t>
            </a:r>
            <a:endParaRPr sz="2100" b="1">
              <a:solidFill>
                <a:srgbClr val="66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660000"/>
                </a:solidFill>
              </a:rPr>
              <a:t>If each ice cream is $4, and you have $15, do you have enough money?</a:t>
            </a:r>
            <a:endParaRPr sz="2100" b="1">
              <a:solidFill>
                <a:srgbClr val="66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660000"/>
                </a:solidFill>
              </a:rPr>
              <a:t>How much more do you need?</a:t>
            </a:r>
            <a:endParaRPr sz="2100" b="1">
              <a:solidFill>
                <a:srgbClr val="66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100" b="1">
                <a:solidFill>
                  <a:srgbClr val="660000"/>
                </a:solidFill>
              </a:rPr>
              <a:t>What if you have $20, how much change will you get back?</a:t>
            </a:r>
            <a:endParaRPr sz="2100" b="1">
              <a:solidFill>
                <a:srgbClr val="660000"/>
              </a:solidFill>
            </a:endParaRPr>
          </a:p>
        </p:txBody>
      </p:sp>
      <p:pic>
        <p:nvPicPr>
          <p:cNvPr id="147" name="Google Shape;14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9400" y="66675"/>
            <a:ext cx="4152900" cy="501015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31"/>
          <p:cNvSpPr txBox="1"/>
          <p:nvPr/>
        </p:nvSpPr>
        <p:spPr>
          <a:xfrm>
            <a:off x="0" y="4722825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3.MD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title"/>
          </p:nvPr>
        </p:nvSpPr>
        <p:spPr>
          <a:xfrm>
            <a:off x="46450" y="0"/>
            <a:ext cx="9097500" cy="73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1C4587"/>
                </a:solidFill>
              </a:rPr>
              <a:t>It is tradition to celebrate the US Marine Corps birthday with a huge cake.</a:t>
            </a:r>
            <a:endParaRPr sz="15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1C4587"/>
                </a:solidFill>
              </a:rPr>
              <a:t>This giant cake is made up of 4 rectangular cakes. The top cake is 14 inches long and 12 inches wide.</a:t>
            </a:r>
            <a:endParaRPr sz="15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1C4587"/>
                </a:solidFill>
              </a:rPr>
              <a:t>What might the other 3 cakes be?</a:t>
            </a:r>
            <a:endParaRPr sz="1500">
              <a:solidFill>
                <a:srgbClr val="1C4587"/>
              </a:solidFill>
            </a:endParaRPr>
          </a:p>
        </p:txBody>
      </p:sp>
      <p:sp>
        <p:nvSpPr>
          <p:cNvPr id="154" name="Google Shape;154;p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55" name="Google Shape;15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44660"/>
            <a:ext cx="9144001" cy="4298831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32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3.MD.A2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3"/>
          <p:cNvSpPr txBox="1">
            <a:spLocks noGrp="1"/>
          </p:cNvSpPr>
          <p:nvPr>
            <p:ph type="body" idx="1"/>
          </p:nvPr>
        </p:nvSpPr>
        <p:spPr>
          <a:xfrm>
            <a:off x="3843100" y="209000"/>
            <a:ext cx="4989300" cy="449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0000"/>
                </a:solidFill>
                <a:highlight>
                  <a:srgbClr val="FFFFFF"/>
                </a:highlight>
              </a:rPr>
              <a:t>Happy Veterans Day!</a:t>
            </a:r>
            <a:endParaRPr sz="2900" b="1">
              <a:solidFill>
                <a:srgbClr val="CC0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1155CC"/>
                </a:solidFill>
                <a:highlight>
                  <a:srgbClr val="FFFFFF"/>
                </a:highlight>
              </a:rPr>
              <a:t>In November 1919, President Wilson proclaimed November 11th as the first commemoration of Armistice Day, today known as VETERANS DAY</a:t>
            </a:r>
            <a:endParaRPr sz="2300" b="1">
              <a:solidFill>
                <a:srgbClr val="1155CC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 i="1">
                <a:solidFill>
                  <a:srgbClr val="1155CC"/>
                </a:solidFill>
                <a:highlight>
                  <a:srgbClr val="FFFFFF"/>
                </a:highlight>
              </a:rPr>
              <a:t>How long ago was that?</a:t>
            </a:r>
            <a:endParaRPr sz="2300" b="1" i="1">
              <a:solidFill>
                <a:srgbClr val="1155CC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 i="1">
                <a:solidFill>
                  <a:srgbClr val="1155CC"/>
                </a:solidFill>
                <a:highlight>
                  <a:srgbClr val="FFFFFF"/>
                </a:highlight>
              </a:rPr>
              <a:t>How can we figure that out using mental math?</a:t>
            </a:r>
            <a:endParaRPr sz="2300" b="1" i="1">
              <a:solidFill>
                <a:srgbClr val="1155CC"/>
              </a:solidFill>
              <a:highlight>
                <a:srgbClr val="FFFFFF"/>
              </a:highlight>
            </a:endParaRPr>
          </a:p>
        </p:txBody>
      </p:sp>
      <p:pic>
        <p:nvPicPr>
          <p:cNvPr id="162" name="Google Shape;16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51802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33"/>
          <p:cNvSpPr txBox="1"/>
          <p:nvPr/>
        </p:nvSpPr>
        <p:spPr>
          <a:xfrm>
            <a:off x="0" y="0"/>
            <a:ext cx="1404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0000"/>
                </a:solidFill>
              </a:rPr>
              <a:t>Lt. Betty Gilby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64" name="Google Shape;164;p33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3.NBT.A2</a:t>
            </a:r>
            <a:endParaRPr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4"/>
          <p:cNvSpPr/>
          <p:nvPr/>
        </p:nvSpPr>
        <p:spPr>
          <a:xfrm>
            <a:off x="285250" y="3329825"/>
            <a:ext cx="2542500" cy="1323000"/>
          </a:xfrm>
          <a:prstGeom prst="wedgeEllipseCallout">
            <a:avLst>
              <a:gd name="adj1" fmla="val 57326"/>
              <a:gd name="adj2" fmla="val -39203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What do you notice?</a:t>
            </a:r>
            <a:endParaRPr sz="1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What do you wonder?</a:t>
            </a:r>
            <a:endParaRPr sz="1900"/>
          </a:p>
        </p:txBody>
      </p:sp>
      <p:sp>
        <p:nvSpPr>
          <p:cNvPr id="170" name="Google Shape;170;p34"/>
          <p:cNvSpPr/>
          <p:nvPr/>
        </p:nvSpPr>
        <p:spPr>
          <a:xfrm>
            <a:off x="6748150" y="3295625"/>
            <a:ext cx="2186700" cy="1391400"/>
          </a:xfrm>
          <a:prstGeom prst="wedgeEllipseCallout">
            <a:avLst>
              <a:gd name="adj1" fmla="val -55464"/>
              <a:gd name="adj2" fmla="val -44338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What is this data saying?</a:t>
            </a:r>
            <a:endParaRPr sz="1900"/>
          </a:p>
        </p:txBody>
      </p:sp>
      <p:pic>
        <p:nvPicPr>
          <p:cNvPr id="171" name="Google Shape;17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175" y="140400"/>
            <a:ext cx="8811100" cy="308112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34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3.MD.B3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5"/>
          <p:cNvSpPr txBox="1">
            <a:spLocks noGrp="1"/>
          </p:cNvSpPr>
          <p:nvPr>
            <p:ph type="title"/>
          </p:nvPr>
        </p:nvSpPr>
        <p:spPr>
          <a:xfrm>
            <a:off x="6629650" y="207100"/>
            <a:ext cx="2357100" cy="46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These baby Opossums can eat up to 6 ounces of food each day.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How many ounces of food does Mama Opossum need to gather each day?</a:t>
            </a:r>
            <a:endParaRPr sz="2300" b="1">
              <a:solidFill>
                <a:srgbClr val="38761D"/>
              </a:solidFill>
            </a:endParaRPr>
          </a:p>
        </p:txBody>
      </p:sp>
      <p:pic>
        <p:nvPicPr>
          <p:cNvPr id="178" name="Google Shape;17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325" y="370616"/>
            <a:ext cx="6361174" cy="4184984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35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3.OA.C7</a:t>
            </a:r>
            <a:endParaRPr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0124D"/>
                </a:solidFill>
              </a:rPr>
              <a:t>Which one DOES NOT belong?</a:t>
            </a:r>
            <a:endParaRPr b="1">
              <a:solidFill>
                <a:srgbClr val="20124D"/>
              </a:solidFill>
            </a:endParaRPr>
          </a:p>
        </p:txBody>
      </p:sp>
      <p:graphicFrame>
        <p:nvGraphicFramePr>
          <p:cNvPr id="185" name="Google Shape;185;p36"/>
          <p:cNvGraphicFramePr/>
          <p:nvPr/>
        </p:nvGraphicFramePr>
        <p:xfrm>
          <a:off x="952500" y="1382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{11000E83-8515-48FA-B2BA-AAE7CB3C4431}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549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700" b="1">
                          <a:solidFill>
                            <a:srgbClr val="FFFFFF"/>
                          </a:solidFill>
                        </a:rPr>
                        <a:t>50 + 50</a:t>
                      </a:r>
                      <a:endParaRPr sz="4700" b="1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lnL w="76200" cap="flat" cmpd="sng">
                      <a:solidFill>
                        <a:srgbClr val="6AA84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6AA84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6AA84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6AA84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700" b="1">
                          <a:solidFill>
                            <a:srgbClr val="FFFFFF"/>
                          </a:solidFill>
                        </a:rPr>
                        <a:t>38 + 62</a:t>
                      </a:r>
                      <a:endParaRPr sz="4700" b="1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lnL w="76200" cap="flat" cmpd="sng">
                      <a:solidFill>
                        <a:srgbClr val="6AA84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6AA84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6AA84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6AA84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51C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49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700" b="1">
                          <a:solidFill>
                            <a:srgbClr val="FFFFFF"/>
                          </a:solidFill>
                        </a:rPr>
                        <a:t>44 + 66</a:t>
                      </a:r>
                      <a:endParaRPr sz="4700" b="1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lnL w="76200" cap="flat" cmpd="sng">
                      <a:solidFill>
                        <a:srgbClr val="6AA84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6AA84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6AA84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6AA84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700" b="1">
                          <a:solidFill>
                            <a:srgbClr val="FFFFFF"/>
                          </a:solidFill>
                        </a:rPr>
                        <a:t>132 - 32</a:t>
                      </a:r>
                      <a:endParaRPr sz="4700" b="1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lnL w="76200" cap="flat" cmpd="sng">
                      <a:solidFill>
                        <a:srgbClr val="6AA84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6AA84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6AA84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6AA84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51C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86" name="Google Shape;186;p36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3.OA.D9</a:t>
            </a:r>
            <a:endParaRPr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7"/>
          <p:cNvSpPr txBox="1">
            <a:spLocks noGrp="1"/>
          </p:cNvSpPr>
          <p:nvPr>
            <p:ph type="body" idx="1"/>
          </p:nvPr>
        </p:nvSpPr>
        <p:spPr>
          <a:xfrm>
            <a:off x="649350" y="93200"/>
            <a:ext cx="7388100" cy="11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660000"/>
                </a:solidFill>
              </a:rPr>
              <a:t>This is the view from the stage of the Strand Theater in Dorchester.                      Are there </a:t>
            </a:r>
            <a:r>
              <a:rPr lang="en" b="1">
                <a:solidFill>
                  <a:srgbClr val="660000"/>
                </a:solidFill>
              </a:rPr>
              <a:t>more than 100</a:t>
            </a:r>
            <a:r>
              <a:rPr lang="en">
                <a:solidFill>
                  <a:srgbClr val="660000"/>
                </a:solidFill>
              </a:rPr>
              <a:t> seats or </a:t>
            </a:r>
            <a:r>
              <a:rPr lang="en" b="1">
                <a:solidFill>
                  <a:srgbClr val="660000"/>
                </a:solidFill>
              </a:rPr>
              <a:t>less</a:t>
            </a:r>
            <a:r>
              <a:rPr lang="en">
                <a:solidFill>
                  <a:srgbClr val="660000"/>
                </a:solidFill>
              </a:rPr>
              <a:t>? </a:t>
            </a:r>
            <a:r>
              <a:rPr lang="en" b="1">
                <a:solidFill>
                  <a:srgbClr val="660000"/>
                </a:solidFill>
              </a:rPr>
              <a:t>Estimate how many seats.</a:t>
            </a:r>
            <a:endParaRPr b="1">
              <a:solidFill>
                <a:srgbClr val="660000"/>
              </a:solidFill>
            </a:endParaRPr>
          </a:p>
        </p:txBody>
      </p:sp>
      <p:pic>
        <p:nvPicPr>
          <p:cNvPr id="192" name="Google Shape;19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9375" y="825500"/>
            <a:ext cx="7388050" cy="420767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7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3.NBT.A1</a:t>
            </a:r>
            <a:endParaRPr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4100" y="0"/>
            <a:ext cx="40999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8"/>
          <p:cNvSpPr/>
          <p:nvPr/>
        </p:nvSpPr>
        <p:spPr>
          <a:xfrm>
            <a:off x="509375" y="624250"/>
            <a:ext cx="3240900" cy="1897800"/>
          </a:xfrm>
          <a:prstGeom prst="wedgeEllipseCallout">
            <a:avLst>
              <a:gd name="adj1" fmla="val 62321"/>
              <a:gd name="adj2" fmla="val -34943"/>
            </a:avLst>
          </a:prstGeom>
          <a:solidFill>
            <a:srgbClr val="E6913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</a:rPr>
              <a:t>If this INFOGRAPHIC could talk, what would it say?</a:t>
            </a:r>
            <a:endParaRPr sz="1300"/>
          </a:p>
        </p:txBody>
      </p:sp>
      <p:sp>
        <p:nvSpPr>
          <p:cNvPr id="200" name="Google Shape;200;p38"/>
          <p:cNvSpPr/>
          <p:nvPr/>
        </p:nvSpPr>
        <p:spPr>
          <a:xfrm>
            <a:off x="956650" y="3143250"/>
            <a:ext cx="2793600" cy="1605900"/>
          </a:xfrm>
          <a:prstGeom prst="wedgeEllipseCallout">
            <a:avLst>
              <a:gd name="adj1" fmla="val 52566"/>
              <a:gd name="adj2" fmla="val -40414"/>
            </a:avLst>
          </a:prstGeom>
          <a:solidFill>
            <a:srgbClr val="E0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Think of a fun name for this INFOGRAPHIC!</a:t>
            </a:r>
            <a:endParaRPr sz="1900"/>
          </a:p>
        </p:txBody>
      </p:sp>
      <p:sp>
        <p:nvSpPr>
          <p:cNvPr id="201" name="Google Shape;201;p38"/>
          <p:cNvSpPr txBox="1"/>
          <p:nvPr/>
        </p:nvSpPr>
        <p:spPr>
          <a:xfrm>
            <a:off x="0" y="474915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3.MD</a:t>
            </a:r>
            <a:endParaRPr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9"/>
          <p:cNvSpPr txBox="1">
            <a:spLocks noGrp="1"/>
          </p:cNvSpPr>
          <p:nvPr>
            <p:ph type="title"/>
          </p:nvPr>
        </p:nvSpPr>
        <p:spPr>
          <a:xfrm>
            <a:off x="311700" y="283925"/>
            <a:ext cx="8520600" cy="73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latin typeface="Comic Sans MS"/>
                <a:ea typeface="Comic Sans MS"/>
                <a:cs typeface="Comic Sans MS"/>
                <a:sym typeface="Comic Sans MS"/>
              </a:rPr>
              <a:t>There are about 330 cranberries in this bag.</a:t>
            </a:r>
            <a:endParaRPr sz="29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7" name="Google Shape;207;p39"/>
          <p:cNvSpPr txBox="1">
            <a:spLocks noGrp="1"/>
          </p:cNvSpPr>
          <p:nvPr>
            <p:ph type="body" idx="1"/>
          </p:nvPr>
        </p:nvSpPr>
        <p:spPr>
          <a:xfrm>
            <a:off x="240250" y="1152475"/>
            <a:ext cx="2664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900" b="1">
                <a:solidFill>
                  <a:srgbClr val="CC4125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many different equations  can we create to equal 330?</a:t>
            </a:r>
            <a:endParaRPr sz="2900" b="1">
              <a:solidFill>
                <a:srgbClr val="CC4125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08" name="Google Shape;20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2194" y="948450"/>
            <a:ext cx="6015365" cy="406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39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3.OA.D8</a:t>
            </a:r>
            <a:endParaRPr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40"/>
          <p:cNvSpPr txBox="1">
            <a:spLocks noGrp="1"/>
          </p:cNvSpPr>
          <p:nvPr>
            <p:ph type="body" idx="1"/>
          </p:nvPr>
        </p:nvSpPr>
        <p:spPr>
          <a:xfrm>
            <a:off x="311700" y="2264075"/>
            <a:ext cx="8520600" cy="153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We get </a:t>
            </a:r>
            <a:r>
              <a:rPr lang="en" sz="1900" b="1" i="1">
                <a:solidFill>
                  <a:srgbClr val="274E13"/>
                </a:solidFill>
              </a:rPr>
              <a:t>about </a:t>
            </a:r>
            <a:r>
              <a:rPr lang="en" sz="1900" b="1">
                <a:solidFill>
                  <a:srgbClr val="274E13"/>
                </a:solidFill>
              </a:rPr>
              <a:t>12 servings per turkey. 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How many guests can we serve?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How many turkeys would we need to serve 200 guests?</a:t>
            </a:r>
            <a:endParaRPr sz="1900" b="1">
              <a:solidFill>
                <a:srgbClr val="274E13"/>
              </a:solidFill>
            </a:endParaRPr>
          </a:p>
        </p:txBody>
      </p:sp>
      <p:pic>
        <p:nvPicPr>
          <p:cNvPr id="216" name="Google Shape;21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2287300" cy="127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7300" y="0"/>
            <a:ext cx="2287300" cy="127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0"/>
            <a:ext cx="2287300" cy="127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6700" y="0"/>
            <a:ext cx="2287300" cy="127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3865800"/>
            <a:ext cx="2287300" cy="127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7300" y="3865800"/>
            <a:ext cx="2287300" cy="127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865800"/>
            <a:ext cx="2287300" cy="127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6700" y="3865800"/>
            <a:ext cx="2287300" cy="1277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40"/>
          <p:cNvSpPr txBox="1"/>
          <p:nvPr/>
        </p:nvSpPr>
        <p:spPr>
          <a:xfrm>
            <a:off x="1021725" y="1297938"/>
            <a:ext cx="7210200" cy="94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783F04"/>
                </a:solidFill>
              </a:rPr>
              <a:t>We are cooking turkeys for the Miracle Kitchen. These are 15 pound turkeys!</a:t>
            </a:r>
            <a:endParaRPr sz="2300" b="1">
              <a:solidFill>
                <a:srgbClr val="783F04"/>
              </a:solidFill>
            </a:endParaRPr>
          </a:p>
        </p:txBody>
      </p:sp>
      <p:sp>
        <p:nvSpPr>
          <p:cNvPr id="225" name="Google Shape;225;p40"/>
          <p:cNvSpPr txBox="1"/>
          <p:nvPr/>
        </p:nvSpPr>
        <p:spPr>
          <a:xfrm>
            <a:off x="0" y="35118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3.OA.D8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2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2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1"/>
          <p:cNvSpPr txBox="1">
            <a:spLocks noGrp="1"/>
          </p:cNvSpPr>
          <p:nvPr>
            <p:ph type="title"/>
          </p:nvPr>
        </p:nvSpPr>
        <p:spPr>
          <a:xfrm>
            <a:off x="3901175" y="445025"/>
            <a:ext cx="493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990000"/>
                </a:solidFill>
              </a:rPr>
              <a:t>Happy Thanksgiving!</a:t>
            </a:r>
            <a:endParaRPr sz="2900" b="1">
              <a:solidFill>
                <a:srgbClr val="990000"/>
              </a:solidFill>
            </a:endParaRPr>
          </a:p>
        </p:txBody>
      </p:sp>
      <p:sp>
        <p:nvSpPr>
          <p:cNvPr id="231" name="Google Shape;231;p41"/>
          <p:cNvSpPr txBox="1">
            <a:spLocks noGrp="1"/>
          </p:cNvSpPr>
          <p:nvPr>
            <p:ph type="body" idx="1"/>
          </p:nvPr>
        </p:nvSpPr>
        <p:spPr>
          <a:xfrm>
            <a:off x="3994050" y="1602275"/>
            <a:ext cx="4838100" cy="296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B45F06"/>
                </a:solidFill>
              </a:rPr>
              <a:t>How many mini pumpkin pies </a:t>
            </a:r>
            <a:r>
              <a:rPr lang="en" sz="2300" b="1" i="1">
                <a:solidFill>
                  <a:srgbClr val="B45F06"/>
                </a:solidFill>
              </a:rPr>
              <a:t>might</a:t>
            </a:r>
            <a:r>
              <a:rPr lang="en" sz="2300" b="1">
                <a:solidFill>
                  <a:srgbClr val="B45F06"/>
                </a:solidFill>
              </a:rPr>
              <a:t> be here?</a:t>
            </a:r>
            <a:endParaRPr sz="2300" b="1">
              <a:solidFill>
                <a:srgbClr val="B45F0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B45F06"/>
                </a:solidFill>
              </a:rPr>
              <a:t>How can we use arrays to help us?</a:t>
            </a:r>
            <a:endParaRPr sz="2300" b="1">
              <a:solidFill>
                <a:srgbClr val="B45F06"/>
              </a:solidFill>
            </a:endParaRPr>
          </a:p>
        </p:txBody>
      </p:sp>
      <p:pic>
        <p:nvPicPr>
          <p:cNvPr id="232" name="Google Shape;23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7502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41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3.OA.A3</a:t>
            </a:r>
            <a:endParaRPr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585</Words>
  <Application>Microsoft Macintosh PowerPoint</Application>
  <PresentationFormat>On-screen Show (16:9)</PresentationFormat>
  <Paragraphs>90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Architects Daughter</vt:lpstr>
      <vt:lpstr>Montserrat</vt:lpstr>
      <vt:lpstr>Comic Sans MS</vt:lpstr>
      <vt:lpstr>Simple Light</vt:lpstr>
      <vt:lpstr>Simple Light</vt:lpstr>
      <vt:lpstr>PowerPoint Presentation</vt:lpstr>
      <vt:lpstr> Which one does not belong?   Can you find a reason why all four may not belong?</vt:lpstr>
      <vt:lpstr>Happy Bunka No Hi ~ Japanese Culture Day!</vt:lpstr>
      <vt:lpstr>Happy Diwali ~ Festival of Lights</vt:lpstr>
      <vt:lpstr>PowerPoint Presentation</vt:lpstr>
      <vt:lpstr> Would You Rather...</vt:lpstr>
      <vt:lpstr>PowerPoint Presentation</vt:lpstr>
      <vt:lpstr>It is tradition to celebrate the US Marine Corps birthday with a huge cake. This giant cake is made up of 4 rectangular cakes. The top cake is 14 inches long and 12 inches wide. What might the other 3 cakes be?</vt:lpstr>
      <vt:lpstr>PowerPoint Presentation</vt:lpstr>
      <vt:lpstr>PowerPoint Presentation</vt:lpstr>
      <vt:lpstr>These baby Opossums can eat up to 6 ounces of food each day.  How many ounces of food does Mama Opossum need to gather each day?</vt:lpstr>
      <vt:lpstr>Which one DOES NOT belong?</vt:lpstr>
      <vt:lpstr>PowerPoint Presentation</vt:lpstr>
      <vt:lpstr>PowerPoint Presentation</vt:lpstr>
      <vt:lpstr>There are about 330 cranberries in this bag.</vt:lpstr>
      <vt:lpstr>PowerPoint Presentation</vt:lpstr>
      <vt:lpstr>Happy Thanksgiving!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2021-10-25T12:48:45Z</dcterms:modified>
</cp:coreProperties>
</file>