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embeddedFontLst>
    <p:embeddedFont>
      <p:font typeface="Comic Sans MS" panose="030F0902030302020204" pitchFamily="66" charset="0"/>
      <p:regular r:id="rId21"/>
    </p:embeddedFont>
    <p:embeddedFont>
      <p:font typeface="Open Sans" panose="020B060603050402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1D1222-EB39-4BAC-8D16-57A959B0504E}">
  <a:tblStyle styleId="{C01D1222-EB39-4BAC-8D16-57A959B050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f660635133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f660635133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660635133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660635133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f660635133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f660635133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Japanese Culture Day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f660635133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f660635133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Happy Diwali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f660635133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f660635133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f660635133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f660635133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8, 2021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f660635133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f660635133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f660635133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f660635133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f660635133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f660635133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Veterans Day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f660635133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f660635133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15,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f660635133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f660635133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660635133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f660635133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f660635133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f660635133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f660635133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f660635133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f660635133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f660635133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22, 2021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f660635133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f660635133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f660635133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f660635133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94850" y="354625"/>
            <a:ext cx="3446700" cy="435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Wow! Look at all of this Indian corn!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How many ears are here?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How can we count them?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Let’s write a number sentence to match our mathematical thinking.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2225" y="74175"/>
            <a:ext cx="5237551" cy="499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0" y="4789500"/>
            <a:ext cx="836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1.NBT.C6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/>
          <p:nvPr/>
        </p:nvSpPr>
        <p:spPr>
          <a:xfrm>
            <a:off x="285250" y="3329825"/>
            <a:ext cx="2542500" cy="1323000"/>
          </a:xfrm>
          <a:prstGeom prst="wedgeEllipseCallout">
            <a:avLst>
              <a:gd name="adj1" fmla="val 57326"/>
              <a:gd name="adj2" fmla="val -39203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notice?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wonder?</a:t>
            </a:r>
            <a:endParaRPr sz="1900"/>
          </a:p>
        </p:txBody>
      </p:sp>
      <p:sp>
        <p:nvSpPr>
          <p:cNvPr id="107" name="Google Shape;107;p26"/>
          <p:cNvSpPr/>
          <p:nvPr/>
        </p:nvSpPr>
        <p:spPr>
          <a:xfrm>
            <a:off x="6748150" y="3295625"/>
            <a:ext cx="2186700" cy="1391400"/>
          </a:xfrm>
          <a:prstGeom prst="wedgeEllipseCallout">
            <a:avLst>
              <a:gd name="adj1" fmla="val -55464"/>
              <a:gd name="adj2" fmla="val -44338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is this data saying?</a:t>
            </a:r>
            <a:endParaRPr sz="1900"/>
          </a:p>
        </p:txBody>
      </p:sp>
      <p:pic>
        <p:nvPicPr>
          <p:cNvPr id="108" name="Google Shape;1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175" y="140400"/>
            <a:ext cx="8811100" cy="30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1.MD.C4</a:t>
            </a:r>
            <a:endParaRPr sz="1100"/>
          </a:p>
        </p:txBody>
      </p:sp>
      <p:sp>
        <p:nvSpPr>
          <p:cNvPr id="110" name="Google Shape;110;p26"/>
          <p:cNvSpPr txBox="1"/>
          <p:nvPr/>
        </p:nvSpPr>
        <p:spPr>
          <a:xfrm>
            <a:off x="0" y="4804950"/>
            <a:ext cx="262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rgbClr val="9E9E9E"/>
                </a:solidFill>
              </a:rPr>
              <a:t>You Cubed, Stanford University</a:t>
            </a:r>
            <a:endParaRPr sz="900" i="1">
              <a:solidFill>
                <a:srgbClr val="9E9E9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0" y="255425"/>
            <a:ext cx="1491600" cy="45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0124D"/>
                </a:solidFill>
                <a:latin typeface="Open Sans"/>
                <a:ea typeface="Open Sans"/>
                <a:cs typeface="Open Sans"/>
                <a:sym typeface="Open Sans"/>
              </a:rPr>
              <a:t>There are about 55 Japanese fans.</a:t>
            </a:r>
            <a:endParaRPr sz="1500" b="1">
              <a:solidFill>
                <a:srgbClr val="20124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0124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0124D"/>
                </a:solidFill>
                <a:latin typeface="Open Sans"/>
                <a:ea typeface="Open Sans"/>
                <a:cs typeface="Open Sans"/>
                <a:sym typeface="Open Sans"/>
              </a:rPr>
              <a:t>How many TENS are in 55? </a:t>
            </a:r>
            <a:endParaRPr sz="1500" b="1">
              <a:solidFill>
                <a:srgbClr val="20124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0124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0124D"/>
                </a:solidFill>
                <a:latin typeface="Open Sans"/>
                <a:ea typeface="Open Sans"/>
                <a:cs typeface="Open Sans"/>
                <a:sym typeface="Open Sans"/>
              </a:rPr>
              <a:t>What is 10 MORE than 55? </a:t>
            </a:r>
            <a:endParaRPr sz="1500" b="1">
              <a:solidFill>
                <a:srgbClr val="20124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0124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0124D"/>
                </a:solidFill>
                <a:latin typeface="Open Sans"/>
                <a:ea typeface="Open Sans"/>
                <a:cs typeface="Open Sans"/>
                <a:sym typeface="Open Sans"/>
              </a:rPr>
              <a:t>What is 10 LESS than 55? </a:t>
            </a:r>
            <a:endParaRPr sz="1500" b="1">
              <a:solidFill>
                <a:srgbClr val="20124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0124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20124D"/>
                </a:solidFill>
                <a:latin typeface="Open Sans"/>
                <a:ea typeface="Open Sans"/>
                <a:cs typeface="Open Sans"/>
                <a:sym typeface="Open Sans"/>
              </a:rPr>
              <a:t>Draw a picture to represent the number 55.</a:t>
            </a:r>
            <a:endParaRPr sz="1200" b="1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6" name="Google Shape;11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1600" y="0"/>
            <a:ext cx="7652400" cy="509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7"/>
          <p:cNvSpPr txBox="1"/>
          <p:nvPr/>
        </p:nvSpPr>
        <p:spPr>
          <a:xfrm>
            <a:off x="8273100" y="4743050"/>
            <a:ext cx="870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1.NBT.B2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body" idx="1"/>
          </p:nvPr>
        </p:nvSpPr>
        <p:spPr>
          <a:xfrm>
            <a:off x="7740675" y="97200"/>
            <a:ext cx="1403400" cy="494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How many Diwali treats do we see?</a:t>
            </a: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There are 14!</a:t>
            </a: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How many more would we need to make 20?</a:t>
            </a: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30? 50? 100?</a:t>
            </a:r>
            <a:endParaRPr sz="1900" b="1">
              <a:solidFill>
                <a:srgbClr val="741B47"/>
              </a:solidFill>
            </a:endParaRPr>
          </a:p>
        </p:txBody>
      </p:sp>
      <p:pic>
        <p:nvPicPr>
          <p:cNvPr id="123" name="Google Shape;1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25" y="47900"/>
            <a:ext cx="7669550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8"/>
          <p:cNvSpPr txBox="1"/>
          <p:nvPr/>
        </p:nvSpPr>
        <p:spPr>
          <a:xfrm>
            <a:off x="71125" y="4685000"/>
            <a:ext cx="870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1.OA.D8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body" idx="1"/>
          </p:nvPr>
        </p:nvSpPr>
        <p:spPr>
          <a:xfrm>
            <a:off x="311700" y="162550"/>
            <a:ext cx="4374300" cy="456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</a:rPr>
              <a:t>What interesting shapes do we see in this photo?</a:t>
            </a:r>
            <a:endParaRPr sz="23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</a:rPr>
              <a:t>What shapes are hiding in the letters?</a:t>
            </a:r>
            <a:endParaRPr sz="23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</a:rPr>
              <a:t>Sketch some of the shapes, what are they?</a:t>
            </a:r>
            <a:endParaRPr sz="2300" b="1">
              <a:solidFill>
                <a:srgbClr val="E69138"/>
              </a:solidFill>
            </a:endParaRPr>
          </a:p>
        </p:txBody>
      </p:sp>
      <p:pic>
        <p:nvPicPr>
          <p:cNvPr id="130" name="Google Shape;1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6575" y="0"/>
            <a:ext cx="402742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9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1.G.A1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title"/>
          </p:nvPr>
        </p:nvSpPr>
        <p:spPr>
          <a:xfrm>
            <a:off x="127725" y="333875"/>
            <a:ext cx="2205900" cy="43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turkeys do we see?</a:t>
            </a:r>
            <a:endParaRPr sz="2300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if </a:t>
            </a:r>
            <a:r>
              <a:rPr lang="en" sz="2300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HALF </a:t>
            </a:r>
            <a:r>
              <a:rPr lang="en" sz="2300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 of them walked away?</a:t>
            </a:r>
            <a:endParaRPr sz="2300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if the number of turkeys </a:t>
            </a:r>
            <a:r>
              <a:rPr lang="en" sz="2300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DOUBLED</a:t>
            </a:r>
            <a:r>
              <a:rPr lang="en" sz="2300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?</a:t>
            </a:r>
            <a:endParaRPr sz="2300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7" name="Google Shape;13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2200" y="333875"/>
            <a:ext cx="6581025" cy="438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3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4C1130"/>
                </a:solidFill>
              </a:rPr>
              <a:t>Which one does not belong?</a:t>
            </a:r>
            <a:endParaRPr b="1">
              <a:solidFill>
                <a:srgbClr val="4C1130"/>
              </a:solidFill>
            </a:endParaRPr>
          </a:p>
        </p:txBody>
      </p:sp>
      <p:graphicFrame>
        <p:nvGraphicFramePr>
          <p:cNvPr id="144" name="Google Shape;144;p31"/>
          <p:cNvGraphicFramePr/>
          <p:nvPr/>
        </p:nvGraphicFramePr>
        <p:xfrm>
          <a:off x="952500" y="1448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{C01D1222-EB39-4BAC-8D16-57A959B0504E}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56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5 + 5</a:t>
                      </a:r>
                      <a:endParaRPr sz="670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12 - 2</a:t>
                      </a:r>
                      <a:endParaRPr sz="670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6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8 + 1</a:t>
                      </a:r>
                      <a:endParaRPr sz="670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7 + 2 + 1</a:t>
                      </a:r>
                      <a:endParaRPr sz="6700"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5" name="Google Shape;145;p31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1.OA.C6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>
            <a:spLocks noGrp="1"/>
          </p:cNvSpPr>
          <p:nvPr>
            <p:ph type="title"/>
          </p:nvPr>
        </p:nvSpPr>
        <p:spPr>
          <a:xfrm>
            <a:off x="0" y="92875"/>
            <a:ext cx="9195600" cy="7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Happy Birthday to the US Marine Corps.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This flag is 5 feet long, how high might it be? Is that taller or shorter than you?</a:t>
            </a:r>
            <a:endParaRPr sz="1900" b="1">
              <a:solidFill>
                <a:srgbClr val="1155CC"/>
              </a:solidFill>
            </a:endParaRPr>
          </a:p>
        </p:txBody>
      </p:sp>
      <p:pic>
        <p:nvPicPr>
          <p:cNvPr id="151" name="Google Shape;15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0975" y="874100"/>
            <a:ext cx="7382050" cy="415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2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1.MD.A2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3"/>
          <p:cNvSpPr txBox="1">
            <a:spLocks noGrp="1"/>
          </p:cNvSpPr>
          <p:nvPr>
            <p:ph type="body" idx="1"/>
          </p:nvPr>
        </p:nvSpPr>
        <p:spPr>
          <a:xfrm>
            <a:off x="6247825" y="1056575"/>
            <a:ext cx="2802600" cy="33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 can we count in this picture?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can we count?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 patterns do we notice?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58" name="Google Shape;15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25" y="59525"/>
            <a:ext cx="6199900" cy="49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3"/>
          <p:cNvSpPr txBox="1"/>
          <p:nvPr/>
        </p:nvSpPr>
        <p:spPr>
          <a:xfrm>
            <a:off x="6149125" y="23365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Happy Veterans Day</a:t>
            </a:r>
            <a:endParaRPr/>
          </a:p>
        </p:txBody>
      </p:sp>
      <p:sp>
        <p:nvSpPr>
          <p:cNvPr id="160" name="Google Shape;160;p33"/>
          <p:cNvSpPr txBox="1"/>
          <p:nvPr/>
        </p:nvSpPr>
        <p:spPr>
          <a:xfrm>
            <a:off x="0" y="4789500"/>
            <a:ext cx="905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>
            <a:spLocks noGrp="1"/>
          </p:cNvSpPr>
          <p:nvPr>
            <p:ph type="body" idx="1"/>
          </p:nvPr>
        </p:nvSpPr>
        <p:spPr>
          <a:xfrm>
            <a:off x="7337900" y="477950"/>
            <a:ext cx="1739700" cy="40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</a:rPr>
              <a:t>What shapes do we see?</a:t>
            </a:r>
            <a:endParaRPr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</a:rPr>
              <a:t>How many different rectangles do we see?</a:t>
            </a:r>
            <a:endParaRPr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</a:rPr>
              <a:t>Can we put shapes together to make new shapes?</a:t>
            </a:r>
            <a:endParaRPr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74E13"/>
              </a:solidFill>
            </a:endParaRPr>
          </a:p>
        </p:txBody>
      </p:sp>
      <p:pic>
        <p:nvPicPr>
          <p:cNvPr id="166" name="Google Shape;16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75" y="361825"/>
            <a:ext cx="7288619" cy="408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4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 not belong?</a:t>
            </a:r>
            <a:endParaRPr/>
          </a:p>
        </p:txBody>
      </p:sp>
      <p:graphicFrame>
        <p:nvGraphicFramePr>
          <p:cNvPr id="173" name="Google Shape;173;p35"/>
          <p:cNvGraphicFramePr/>
          <p:nvPr/>
        </p:nvGraphicFramePr>
        <p:xfrm>
          <a:off x="311700" y="1152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{C01D1222-EB39-4BAC-8D16-57A959B0504E}</a:tableStyleId>
              </a:tblPr>
              <a:tblGrid>
                <a:gridCol w="393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3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7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0">
                          <a:solidFill>
                            <a:srgbClr val="3C78D8"/>
                          </a:solidFill>
                        </a:rPr>
                        <a:t>8</a:t>
                      </a:r>
                      <a:endParaRPr sz="10000">
                        <a:solidFill>
                          <a:srgbClr val="3C78D8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74" name="Google Shape;17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288" y="1390425"/>
            <a:ext cx="3609975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6900" y="1435325"/>
            <a:ext cx="3609974" cy="1396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300" y="3311800"/>
            <a:ext cx="3609974" cy="139608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1.OA.C5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6"/>
          <p:cNvSpPr txBox="1">
            <a:spLocks noGrp="1"/>
          </p:cNvSpPr>
          <p:nvPr>
            <p:ph type="body" idx="1"/>
          </p:nvPr>
        </p:nvSpPr>
        <p:spPr>
          <a:xfrm>
            <a:off x="311700" y="3111650"/>
            <a:ext cx="8744700" cy="155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would you sort these fruits and vegetables? 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 might that graph look like?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183" name="Google Shape;18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297384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6"/>
          <p:cNvSpPr txBox="1"/>
          <p:nvPr/>
        </p:nvSpPr>
        <p:spPr>
          <a:xfrm>
            <a:off x="0" y="480525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1.MD.C4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7"/>
          <p:cNvSpPr txBox="1">
            <a:spLocks noGrp="1"/>
          </p:cNvSpPr>
          <p:nvPr>
            <p:ph type="title"/>
          </p:nvPr>
        </p:nvSpPr>
        <p:spPr>
          <a:xfrm>
            <a:off x="311700" y="627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0000"/>
                </a:solidFill>
              </a:rPr>
              <a:t>How many yummy cookies do you see?</a:t>
            </a:r>
            <a:endParaRPr sz="2900">
              <a:solidFill>
                <a:srgbClr val="CC0000"/>
              </a:solidFill>
            </a:endParaRPr>
          </a:p>
        </p:txBody>
      </p:sp>
      <p:pic>
        <p:nvPicPr>
          <p:cNvPr id="190" name="Google Shape;19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725" y="886625"/>
            <a:ext cx="4168713" cy="329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2825" y="890850"/>
            <a:ext cx="3395300" cy="329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7"/>
          <p:cNvSpPr txBox="1"/>
          <p:nvPr/>
        </p:nvSpPr>
        <p:spPr>
          <a:xfrm>
            <a:off x="1646175" y="4377175"/>
            <a:ext cx="6687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Write an expression to match the picture.</a:t>
            </a:r>
            <a:endParaRPr sz="2300" b="1">
              <a:solidFill>
                <a:srgbClr val="CC0000"/>
              </a:solidFill>
            </a:endParaRPr>
          </a:p>
        </p:txBody>
      </p:sp>
      <p:sp>
        <p:nvSpPr>
          <p:cNvPr id="193" name="Google Shape;193;p37"/>
          <p:cNvSpPr txBox="1"/>
          <p:nvPr/>
        </p:nvSpPr>
        <p:spPr>
          <a:xfrm>
            <a:off x="0" y="480525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1.NBT.B2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the same?  What’s different?</a:t>
            </a:r>
            <a:endParaRPr/>
          </a:p>
        </p:txBody>
      </p:sp>
      <p:pic>
        <p:nvPicPr>
          <p:cNvPr id="199" name="Google Shape;19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3325" y="1469188"/>
            <a:ext cx="2857500" cy="26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024" y="2031874"/>
            <a:ext cx="1607075" cy="1299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8"/>
          <p:cNvSpPr txBox="1"/>
          <p:nvPr/>
        </p:nvSpPr>
        <p:spPr>
          <a:xfrm>
            <a:off x="0" y="480525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1.MD.D5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9"/>
          <p:cNvSpPr txBox="1">
            <a:spLocks noGrp="1"/>
          </p:cNvSpPr>
          <p:nvPr>
            <p:ph type="title"/>
          </p:nvPr>
        </p:nvSpPr>
        <p:spPr>
          <a:xfrm>
            <a:off x="5722275" y="445025"/>
            <a:ext cx="3265200" cy="14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F6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Meet Hawk and Princess from Land’s Sake Farm</a:t>
            </a:r>
            <a:endParaRPr b="1">
              <a:solidFill>
                <a:srgbClr val="7F6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7" name="Google Shape;207;p39"/>
          <p:cNvSpPr txBox="1">
            <a:spLocks noGrp="1"/>
          </p:cNvSpPr>
          <p:nvPr>
            <p:ph type="body" idx="1"/>
          </p:nvPr>
        </p:nvSpPr>
        <p:spPr>
          <a:xfrm>
            <a:off x="5766075" y="2053025"/>
            <a:ext cx="3265200" cy="25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They have 21 chickens in their family!</a:t>
            </a:r>
            <a:endParaRPr sz="2300" b="1">
              <a:solidFill>
                <a:srgbClr val="5B0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5B0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are missing from this photo?</a:t>
            </a:r>
            <a:endParaRPr sz="2300" b="1">
              <a:solidFill>
                <a:srgbClr val="5B0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8" name="Google Shape;2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5144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9"/>
          <p:cNvSpPr txBox="1"/>
          <p:nvPr/>
        </p:nvSpPr>
        <p:spPr>
          <a:xfrm>
            <a:off x="0" y="480525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1.OA.C6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0"/>
          <p:cNvSpPr txBox="1">
            <a:spLocks noGrp="1"/>
          </p:cNvSpPr>
          <p:nvPr>
            <p:ph type="body" idx="1"/>
          </p:nvPr>
        </p:nvSpPr>
        <p:spPr>
          <a:xfrm>
            <a:off x="7657750" y="0"/>
            <a:ext cx="1532700" cy="38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83F04"/>
                </a:solidFill>
              </a:rPr>
              <a:t>How can we compare these three pumpkins?</a:t>
            </a:r>
            <a:endParaRPr sz="17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83F04"/>
                </a:solidFill>
              </a:rPr>
              <a:t>How might we order them?</a:t>
            </a:r>
            <a:endParaRPr sz="17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783F04"/>
                </a:solidFill>
              </a:rPr>
              <a:t>What can we say if the pumpkin in the middle weighs 25 ounces?</a:t>
            </a:r>
            <a:endParaRPr sz="1700" b="1">
              <a:solidFill>
                <a:srgbClr val="783F04"/>
              </a:solidFill>
            </a:endParaRPr>
          </a:p>
        </p:txBody>
      </p:sp>
      <p:pic>
        <p:nvPicPr>
          <p:cNvPr id="215" name="Google Shape;21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6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0"/>
          <p:cNvSpPr txBox="1"/>
          <p:nvPr/>
        </p:nvSpPr>
        <p:spPr>
          <a:xfrm>
            <a:off x="8354425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1"/>
          <p:cNvSpPr txBox="1">
            <a:spLocks noGrp="1"/>
          </p:cNvSpPr>
          <p:nvPr>
            <p:ph type="body" idx="1"/>
          </p:nvPr>
        </p:nvSpPr>
        <p:spPr>
          <a:xfrm>
            <a:off x="5547200" y="513750"/>
            <a:ext cx="3285000" cy="41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There are about 350 cranberries in this bag.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many hundreds?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many tens?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How many different ways can we MODEL this number?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222" name="Google Shape;22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0675" y="0"/>
            <a:ext cx="54585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41"/>
          <p:cNvSpPr txBox="1"/>
          <p:nvPr/>
        </p:nvSpPr>
        <p:spPr>
          <a:xfrm>
            <a:off x="-50675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1.NBT.B2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</Words>
  <Application>Microsoft Macintosh PowerPoint</Application>
  <PresentationFormat>On-screen Show (16:9)</PresentationFormat>
  <Paragraphs>100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Open Sans</vt:lpstr>
      <vt:lpstr>Comic Sans MS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many turkeys do we see?  What if HALF  of them walked away?  What if the number of turkeys DOUBLED?</vt:lpstr>
      <vt:lpstr>Which one does not belong?</vt:lpstr>
      <vt:lpstr>Happy Birthday to the US Marine Corps. This flag is 5 feet long, how high might it be? Is that taller or shorter than you?</vt:lpstr>
      <vt:lpstr>PowerPoint Presentation</vt:lpstr>
      <vt:lpstr>PowerPoint Presentation</vt:lpstr>
      <vt:lpstr>Which one does not belong?</vt:lpstr>
      <vt:lpstr>PowerPoint Presentation</vt:lpstr>
      <vt:lpstr>How many yummy cookies do you see?</vt:lpstr>
      <vt:lpstr>What’s the same?  What’s different?</vt:lpstr>
      <vt:lpstr>Meet Hawk and Princess from Land’s Sake Farm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2021-10-25T12:52:46Z</dcterms:modified>
</cp:coreProperties>
</file>