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1"/>
    <p:sldMasterId id="2147483671" r:id="rId2"/>
  </p:sldMasterIdLst>
  <p:notesMasterIdLst>
    <p:notesMasterId r:id="rId2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721"/>
  </p:normalViewPr>
  <p:slideViewPr>
    <p:cSldViewPr snapToGrid="0">
      <p:cViewPr varScale="1">
        <p:scale>
          <a:sx n="145" d="100"/>
          <a:sy n="145" d="100"/>
        </p:scale>
        <p:origin x="680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eeb5a0b56a_0_1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eeb5a0b56a_0_1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October 4, 2021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eeb5a0b56a_0_1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eeb5a0b56a_0_1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eeb5a0b56a_0_1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eeb5a0b56a_0_1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eeb5a0b56a_0_1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eeb5a0b56a_0_1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eeb5a0b56a_0_1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eeb5a0b56a_0_1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eeb5a0b56a_0_1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eeb5a0b56a_0_1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Week of October 12, 2021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eeb5a0b56a_0_2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eeb5a0b56a_0_2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eeb5a0b56a_0_2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eeb5a0b56a_0_2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eeb5a0b56a_0_2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eeb5a0b56a_0_2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eeb5a0b56a_0_2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eeb5a0b56a_0_2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October 18, 2021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eeb5a0b56a_0_2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eeb5a0b56a_0_2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eeb5a0b56a_0_2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eeb5a0b56a_0_2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eeb5a0b56a_0_2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eeb5a0b56a_0_2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eeb5a0b56a_0_2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eeb5a0b56a_0_2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eeb5a0b56a_0_2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eeb5a0b56a_0_2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October 25, 2021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eeb5a0b56a_0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geeb5a0b56a_0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eeb5a0b56a_0_2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eeb5a0b56a_0_2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eeb5a0b56a_0_2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" name="Google Shape;220;geeb5a0b56a_0_2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eeb5a0b56a_0_2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" name="Google Shape;227;geeb5a0b56a_0_2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8" name="Google Shape;68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9" name="Google Shape;69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5" name="Google Shape;75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6" name="Google Shape;76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79" name="Google Shape;79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3" name="Google Shape;83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4" name="Google Shape;84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5" name="Google Shape;85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88" name="Google Shape;88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1" name="Google Shape;91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2" name="Google Shape;92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5"/>
          <p:cNvSpPr txBox="1">
            <a:spLocks noGrp="1"/>
          </p:cNvSpPr>
          <p:nvPr>
            <p:ph type="title"/>
          </p:nvPr>
        </p:nvSpPr>
        <p:spPr>
          <a:xfrm>
            <a:off x="311700" y="2020525"/>
            <a:ext cx="8520600" cy="2893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274E13"/>
                </a:solidFill>
              </a:rPr>
              <a:t>These turtles are basking in the sun at </a:t>
            </a:r>
            <a:endParaRPr sz="29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274E13"/>
                </a:solidFill>
              </a:rPr>
              <a:t>Jamaica Pond in Jamaica Plain</a:t>
            </a:r>
            <a:endParaRPr sz="29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274E13"/>
                </a:solidFill>
              </a:rPr>
              <a:t>How many are there?</a:t>
            </a:r>
            <a:endParaRPr sz="29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274E13"/>
                </a:solidFill>
              </a:rPr>
              <a:t>What if one jumped into the pond?</a:t>
            </a:r>
            <a:endParaRPr sz="29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274E13"/>
                </a:solidFill>
              </a:rPr>
              <a:t>What if 2 more turtles joined them?</a:t>
            </a:r>
            <a:endParaRPr sz="2900" b="1">
              <a:solidFill>
                <a:srgbClr val="274E13"/>
              </a:solidFill>
            </a:endParaRPr>
          </a:p>
        </p:txBody>
      </p:sp>
      <p:pic>
        <p:nvPicPr>
          <p:cNvPr id="100" name="Google Shape;100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21525"/>
            <a:ext cx="8839199" cy="1794535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25"/>
          <p:cNvSpPr txBox="1"/>
          <p:nvPr/>
        </p:nvSpPr>
        <p:spPr>
          <a:xfrm>
            <a:off x="8384100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K.CC.B4</a:t>
            </a:r>
            <a:endParaRPr sz="11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6"/>
          <p:cNvSpPr txBox="1">
            <a:spLocks noGrp="1"/>
          </p:cNvSpPr>
          <p:nvPr>
            <p:ph type="title"/>
          </p:nvPr>
        </p:nvSpPr>
        <p:spPr>
          <a:xfrm>
            <a:off x="6030300" y="445025"/>
            <a:ext cx="2944200" cy="1056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i="1">
                <a:solidFill>
                  <a:srgbClr val="CC0000"/>
                </a:solidFill>
              </a:rPr>
              <a:t>Happy Chinese National Day!</a:t>
            </a:r>
            <a:endParaRPr sz="2900" i="1">
              <a:solidFill>
                <a:srgbClr val="CC0000"/>
              </a:solidFill>
            </a:endParaRPr>
          </a:p>
        </p:txBody>
      </p:sp>
      <p:sp>
        <p:nvSpPr>
          <p:cNvPr id="107" name="Google Shape;107;p26"/>
          <p:cNvSpPr txBox="1">
            <a:spLocks noGrp="1"/>
          </p:cNvSpPr>
          <p:nvPr>
            <p:ph type="body" idx="1"/>
          </p:nvPr>
        </p:nvSpPr>
        <p:spPr>
          <a:xfrm>
            <a:off x="6124900" y="1667200"/>
            <a:ext cx="2707500" cy="290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/>
              <a:t>Let’s talk about the interesting shapes we see in the Flag of China.</a:t>
            </a:r>
            <a:endParaRPr sz="1900"/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/>
              <a:t>How many points?</a:t>
            </a:r>
            <a:endParaRPr sz="1900"/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900"/>
              <a:t>How many sides?</a:t>
            </a:r>
            <a:endParaRPr sz="1900"/>
          </a:p>
        </p:txBody>
      </p:sp>
      <p:pic>
        <p:nvPicPr>
          <p:cNvPr id="108" name="Google Shape;108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7100" y="627150"/>
            <a:ext cx="5664325" cy="3776200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6"/>
          <p:cNvSpPr txBox="1"/>
          <p:nvPr/>
        </p:nvSpPr>
        <p:spPr>
          <a:xfrm>
            <a:off x="8384100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K.CC.B4</a:t>
            </a:r>
            <a:endParaRPr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7"/>
          <p:cNvSpPr txBox="1">
            <a:spLocks noGrp="1"/>
          </p:cNvSpPr>
          <p:nvPr>
            <p:ph type="title"/>
          </p:nvPr>
        </p:nvSpPr>
        <p:spPr>
          <a:xfrm>
            <a:off x="6686075" y="280175"/>
            <a:ext cx="2292300" cy="458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0000FF"/>
                </a:solidFill>
              </a:rPr>
              <a:t>How many pencils?</a:t>
            </a:r>
            <a:endParaRPr sz="2900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00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0000FF"/>
                </a:solidFill>
              </a:rPr>
              <a:t>What if we added 2 more?</a:t>
            </a:r>
            <a:endParaRPr sz="2900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00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0000FF"/>
                </a:solidFill>
              </a:rPr>
              <a:t>What if we took 2 away?</a:t>
            </a:r>
            <a:endParaRPr sz="2900">
              <a:solidFill>
                <a:srgbClr val="0000FF"/>
              </a:solidFill>
            </a:endParaRPr>
          </a:p>
        </p:txBody>
      </p:sp>
      <p:pic>
        <p:nvPicPr>
          <p:cNvPr id="115" name="Google Shape;115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6" y="0"/>
            <a:ext cx="6495462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27"/>
          <p:cNvSpPr txBox="1"/>
          <p:nvPr/>
        </p:nvSpPr>
        <p:spPr>
          <a:xfrm>
            <a:off x="0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K.OA.A1</a:t>
            </a:r>
            <a:endParaRPr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8"/>
          <p:cNvSpPr txBox="1">
            <a:spLocks noGrp="1"/>
          </p:cNvSpPr>
          <p:nvPr>
            <p:ph type="title"/>
          </p:nvPr>
        </p:nvSpPr>
        <p:spPr>
          <a:xfrm>
            <a:off x="311700" y="1730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0000FF"/>
                </a:solidFill>
              </a:rPr>
              <a:t>Which one doesn’t belong?</a:t>
            </a:r>
            <a:endParaRPr sz="2900" b="1">
              <a:solidFill>
                <a:srgbClr val="0000FF"/>
              </a:solidFill>
            </a:endParaRPr>
          </a:p>
        </p:txBody>
      </p:sp>
      <p:pic>
        <p:nvPicPr>
          <p:cNvPr id="122" name="Google Shape;122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2837" y="886800"/>
            <a:ext cx="7638326" cy="4101675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28"/>
          <p:cNvSpPr txBox="1"/>
          <p:nvPr/>
        </p:nvSpPr>
        <p:spPr>
          <a:xfrm>
            <a:off x="8384100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K.CC.C6</a:t>
            </a:r>
            <a:endParaRPr sz="11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9"/>
          <p:cNvSpPr txBox="1">
            <a:spLocks noGrp="1"/>
          </p:cNvSpPr>
          <p:nvPr>
            <p:ph type="title"/>
          </p:nvPr>
        </p:nvSpPr>
        <p:spPr>
          <a:xfrm>
            <a:off x="4883375" y="177350"/>
            <a:ext cx="3948900" cy="59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274E13"/>
                </a:solidFill>
              </a:rPr>
              <a:t>Froggy Friday!</a:t>
            </a:r>
            <a:endParaRPr sz="2900">
              <a:solidFill>
                <a:srgbClr val="274E13"/>
              </a:solidFill>
            </a:endParaRPr>
          </a:p>
        </p:txBody>
      </p:sp>
      <p:sp>
        <p:nvSpPr>
          <p:cNvPr id="129" name="Google Shape;129;p29"/>
          <p:cNvSpPr txBox="1">
            <a:spLocks noGrp="1"/>
          </p:cNvSpPr>
          <p:nvPr>
            <p:ph type="body" idx="1"/>
          </p:nvPr>
        </p:nvSpPr>
        <p:spPr>
          <a:xfrm>
            <a:off x="4883400" y="1324300"/>
            <a:ext cx="3948900" cy="324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300" b="1">
                <a:solidFill>
                  <a:srgbClr val="38761D"/>
                </a:solidFill>
              </a:rPr>
              <a:t>What can we say about the animals in this picture?</a:t>
            </a:r>
            <a:endParaRPr sz="2300" b="1">
              <a:solidFill>
                <a:srgbClr val="38761D"/>
              </a:solidFill>
            </a:endParaRPr>
          </a:p>
        </p:txBody>
      </p:sp>
      <p:pic>
        <p:nvPicPr>
          <p:cNvPr id="130" name="Google Shape;130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177" y="0"/>
            <a:ext cx="4420196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29"/>
          <p:cNvSpPr txBox="1"/>
          <p:nvPr/>
        </p:nvSpPr>
        <p:spPr>
          <a:xfrm>
            <a:off x="8384100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K.CC.C6</a:t>
            </a:r>
            <a:endParaRPr sz="11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30"/>
          <p:cNvSpPr txBox="1">
            <a:spLocks noGrp="1"/>
          </p:cNvSpPr>
          <p:nvPr>
            <p:ph type="body" idx="1"/>
          </p:nvPr>
        </p:nvSpPr>
        <p:spPr>
          <a:xfrm>
            <a:off x="0" y="4202675"/>
            <a:ext cx="9144000" cy="81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900" b="1">
                <a:solidFill>
                  <a:srgbClr val="2A2A2A"/>
                </a:solidFill>
              </a:rPr>
              <a:t>What do these feathers have in COMMON? What is different about them?</a:t>
            </a:r>
            <a:endParaRPr sz="1900" b="1">
              <a:solidFill>
                <a:srgbClr val="2A2A2A"/>
              </a:solidFill>
            </a:endParaRPr>
          </a:p>
        </p:txBody>
      </p:sp>
      <p:pic>
        <p:nvPicPr>
          <p:cNvPr id="137" name="Google Shape;137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3775" y="142300"/>
            <a:ext cx="7623251" cy="4007975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30"/>
          <p:cNvSpPr txBox="1"/>
          <p:nvPr/>
        </p:nvSpPr>
        <p:spPr>
          <a:xfrm>
            <a:off x="8384100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K.G.A1</a:t>
            </a:r>
            <a:endParaRPr sz="11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31"/>
          <p:cNvSpPr txBox="1">
            <a:spLocks noGrp="1"/>
          </p:cNvSpPr>
          <p:nvPr>
            <p:ph type="body" idx="1"/>
          </p:nvPr>
        </p:nvSpPr>
        <p:spPr>
          <a:xfrm>
            <a:off x="311700" y="4540475"/>
            <a:ext cx="85206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900" b="1">
                <a:solidFill>
                  <a:srgbClr val="990000"/>
                </a:solidFill>
              </a:rPr>
              <a:t>How many rocks are here? Which color has the MOST?</a:t>
            </a:r>
            <a:endParaRPr sz="1900" b="1">
              <a:solidFill>
                <a:srgbClr val="990000"/>
              </a:solidFill>
            </a:endParaRPr>
          </a:p>
        </p:txBody>
      </p:sp>
      <p:pic>
        <p:nvPicPr>
          <p:cNvPr id="144" name="Google Shape;144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6763" y="1"/>
            <a:ext cx="8170475" cy="4456625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31"/>
          <p:cNvSpPr txBox="1"/>
          <p:nvPr/>
        </p:nvSpPr>
        <p:spPr>
          <a:xfrm>
            <a:off x="8384100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K.CC.B5</a:t>
            </a:r>
            <a:endParaRPr sz="11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3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/>
              <a:t>What’s the SAME, what’s DIFFERENT?</a:t>
            </a:r>
            <a:endParaRPr sz="2900" b="1"/>
          </a:p>
        </p:txBody>
      </p:sp>
      <p:sp>
        <p:nvSpPr>
          <p:cNvPr id="151" name="Google Shape;151;p32"/>
          <p:cNvSpPr/>
          <p:nvPr/>
        </p:nvSpPr>
        <p:spPr>
          <a:xfrm>
            <a:off x="1111450" y="1832725"/>
            <a:ext cx="2128500" cy="2033700"/>
          </a:xfrm>
          <a:prstGeom prst="rect">
            <a:avLst/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32"/>
          <p:cNvSpPr/>
          <p:nvPr/>
        </p:nvSpPr>
        <p:spPr>
          <a:xfrm>
            <a:off x="5569175" y="1673150"/>
            <a:ext cx="2565900" cy="2435700"/>
          </a:xfrm>
          <a:prstGeom prst="cube">
            <a:avLst>
              <a:gd name="adj" fmla="val 25000"/>
            </a:avLst>
          </a:prstGeom>
          <a:solidFill>
            <a:srgbClr val="FFFFFF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p32"/>
          <p:cNvSpPr txBox="1"/>
          <p:nvPr/>
        </p:nvSpPr>
        <p:spPr>
          <a:xfrm>
            <a:off x="8384100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K.G.B4</a:t>
            </a:r>
            <a:endParaRPr sz="11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33"/>
          <p:cNvSpPr txBox="1">
            <a:spLocks noGrp="1"/>
          </p:cNvSpPr>
          <p:nvPr>
            <p:ph type="body" idx="1"/>
          </p:nvPr>
        </p:nvSpPr>
        <p:spPr>
          <a:xfrm>
            <a:off x="5143500" y="319250"/>
            <a:ext cx="3688800" cy="424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434343"/>
                </a:solidFill>
              </a:rPr>
              <a:t>How can we compare these animals?</a:t>
            </a:r>
            <a:endParaRPr sz="2900">
              <a:solidFill>
                <a:srgbClr val="434343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434343"/>
                </a:solidFill>
              </a:rPr>
              <a:t>Which one is bigger?</a:t>
            </a:r>
            <a:endParaRPr sz="2900">
              <a:solidFill>
                <a:srgbClr val="434343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900">
                <a:solidFill>
                  <a:srgbClr val="434343"/>
                </a:solidFill>
              </a:rPr>
              <a:t>Which one is lighter?</a:t>
            </a:r>
            <a:endParaRPr sz="2900">
              <a:solidFill>
                <a:srgbClr val="434343"/>
              </a:solidFill>
            </a:endParaRPr>
          </a:p>
        </p:txBody>
      </p:sp>
      <p:pic>
        <p:nvPicPr>
          <p:cNvPr id="159" name="Google Shape;159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51435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33"/>
          <p:cNvSpPr txBox="1"/>
          <p:nvPr/>
        </p:nvSpPr>
        <p:spPr>
          <a:xfrm>
            <a:off x="8384100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K.MD.A2</a:t>
            </a:r>
            <a:endParaRPr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34"/>
          <p:cNvSpPr txBox="1">
            <a:spLocks noGrp="1"/>
          </p:cNvSpPr>
          <p:nvPr>
            <p:ph type="title"/>
          </p:nvPr>
        </p:nvSpPr>
        <p:spPr>
          <a:xfrm>
            <a:off x="311700" y="1362675"/>
            <a:ext cx="2859300" cy="182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 b="1">
                <a:solidFill>
                  <a:srgbClr val="38761D"/>
                </a:solidFill>
              </a:rPr>
              <a:t>How do we see these apples?</a:t>
            </a:r>
            <a:endParaRPr sz="3700" b="1">
              <a:solidFill>
                <a:srgbClr val="38761D"/>
              </a:solidFill>
            </a:endParaRPr>
          </a:p>
        </p:txBody>
      </p:sp>
      <p:pic>
        <p:nvPicPr>
          <p:cNvPr id="166" name="Google Shape;166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14297" y="546835"/>
            <a:ext cx="5364125" cy="4049825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34"/>
          <p:cNvSpPr txBox="1"/>
          <p:nvPr/>
        </p:nvSpPr>
        <p:spPr>
          <a:xfrm>
            <a:off x="8384100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K.OA.A3</a:t>
            </a:r>
            <a:endParaRPr sz="11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35"/>
          <p:cNvSpPr txBox="1">
            <a:spLocks noGrp="1"/>
          </p:cNvSpPr>
          <p:nvPr>
            <p:ph type="body" idx="1"/>
          </p:nvPr>
        </p:nvSpPr>
        <p:spPr>
          <a:xfrm>
            <a:off x="5471100" y="720750"/>
            <a:ext cx="3360900" cy="384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CC4125"/>
                </a:solidFill>
              </a:rPr>
              <a:t>How many ice cream cones do you see?</a:t>
            </a:r>
            <a:endParaRPr sz="2400" b="1">
              <a:solidFill>
                <a:srgbClr val="CC4125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0000FF"/>
                </a:solidFill>
              </a:rPr>
              <a:t>How many FLAVORS do you see?</a:t>
            </a:r>
            <a:endParaRPr sz="2400" b="1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400" b="1">
                <a:solidFill>
                  <a:srgbClr val="7F6000"/>
                </a:solidFill>
              </a:rPr>
              <a:t>What number sentences can you make?</a:t>
            </a:r>
            <a:endParaRPr sz="2400" b="1">
              <a:solidFill>
                <a:srgbClr val="7F6000"/>
              </a:solidFill>
            </a:endParaRPr>
          </a:p>
        </p:txBody>
      </p:sp>
      <p:pic>
        <p:nvPicPr>
          <p:cNvPr id="173" name="Google Shape;173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7088" y="287950"/>
            <a:ext cx="4695825" cy="4676775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35"/>
          <p:cNvSpPr txBox="1"/>
          <p:nvPr/>
        </p:nvSpPr>
        <p:spPr>
          <a:xfrm>
            <a:off x="8384100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K.CC.B4</a:t>
            </a:r>
            <a:endParaRPr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36"/>
          <p:cNvSpPr txBox="1">
            <a:spLocks noGrp="1"/>
          </p:cNvSpPr>
          <p:nvPr>
            <p:ph type="body" idx="1"/>
          </p:nvPr>
        </p:nvSpPr>
        <p:spPr>
          <a:xfrm>
            <a:off x="5998350" y="1152475"/>
            <a:ext cx="28338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3700" b="1">
                <a:solidFill>
                  <a:srgbClr val="274E13"/>
                </a:solidFill>
              </a:rPr>
              <a:t>Which one doesn’t belong?</a:t>
            </a:r>
            <a:endParaRPr sz="3700" b="1">
              <a:solidFill>
                <a:srgbClr val="274E13"/>
              </a:solidFill>
            </a:endParaRPr>
          </a:p>
        </p:txBody>
      </p:sp>
      <p:pic>
        <p:nvPicPr>
          <p:cNvPr id="180" name="Google Shape;180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" y="0"/>
            <a:ext cx="566093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36"/>
          <p:cNvSpPr txBox="1"/>
          <p:nvPr/>
        </p:nvSpPr>
        <p:spPr>
          <a:xfrm>
            <a:off x="8384100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K.MD.A2</a:t>
            </a:r>
            <a:endParaRPr sz="11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7"/>
          <p:cNvSpPr txBox="1">
            <a:spLocks noGrp="1"/>
          </p:cNvSpPr>
          <p:nvPr>
            <p:ph type="body" idx="1"/>
          </p:nvPr>
        </p:nvSpPr>
        <p:spPr>
          <a:xfrm>
            <a:off x="5616300" y="1057025"/>
            <a:ext cx="3216000" cy="351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B45F06"/>
                </a:solidFill>
              </a:rPr>
              <a:t>How many leaves?</a:t>
            </a:r>
            <a:endParaRPr sz="2900" b="1">
              <a:solidFill>
                <a:srgbClr val="B45F06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900" b="1">
                <a:solidFill>
                  <a:srgbClr val="B45F06"/>
                </a:solidFill>
              </a:rPr>
              <a:t>How might we sort them?</a:t>
            </a:r>
            <a:endParaRPr sz="2900" b="1">
              <a:solidFill>
                <a:srgbClr val="B45F06"/>
              </a:solidFill>
            </a:endParaRPr>
          </a:p>
        </p:txBody>
      </p:sp>
      <p:pic>
        <p:nvPicPr>
          <p:cNvPr id="187" name="Google Shape;187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51435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37"/>
          <p:cNvSpPr txBox="1"/>
          <p:nvPr/>
        </p:nvSpPr>
        <p:spPr>
          <a:xfrm>
            <a:off x="8384100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K.MD.B3</a:t>
            </a:r>
            <a:endParaRPr sz="11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8"/>
          <p:cNvSpPr txBox="1">
            <a:spLocks noGrp="1"/>
          </p:cNvSpPr>
          <p:nvPr>
            <p:ph type="title"/>
          </p:nvPr>
        </p:nvSpPr>
        <p:spPr>
          <a:xfrm>
            <a:off x="178300" y="445025"/>
            <a:ext cx="2381700" cy="122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5B0F00"/>
                </a:solidFill>
              </a:rPr>
              <a:t>Red Pandas at the Franklin Park Zoo!</a:t>
            </a:r>
            <a:endParaRPr sz="2300" b="1">
              <a:solidFill>
                <a:srgbClr val="5B0F00"/>
              </a:solidFill>
            </a:endParaRPr>
          </a:p>
        </p:txBody>
      </p:sp>
      <p:sp>
        <p:nvSpPr>
          <p:cNvPr id="194" name="Google Shape;194;p38"/>
          <p:cNvSpPr txBox="1">
            <a:spLocks noGrp="1"/>
          </p:cNvSpPr>
          <p:nvPr>
            <p:ph type="body" idx="1"/>
          </p:nvPr>
        </p:nvSpPr>
        <p:spPr>
          <a:xfrm>
            <a:off x="127200" y="2012200"/>
            <a:ext cx="2496300" cy="2556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85200C"/>
                </a:solidFill>
              </a:rPr>
              <a:t>The one on the log weighs LESS that the one on the grass.</a:t>
            </a:r>
            <a:endParaRPr sz="2300">
              <a:solidFill>
                <a:srgbClr val="85200C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300">
                <a:solidFill>
                  <a:srgbClr val="85200C"/>
                </a:solidFill>
              </a:rPr>
              <a:t>What is possible?</a:t>
            </a:r>
            <a:endParaRPr sz="2300">
              <a:solidFill>
                <a:srgbClr val="85200C"/>
              </a:solidFill>
            </a:endParaRPr>
          </a:p>
        </p:txBody>
      </p:sp>
      <p:pic>
        <p:nvPicPr>
          <p:cNvPr id="195" name="Google Shape;195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14625" y="0"/>
            <a:ext cx="6429375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38"/>
          <p:cNvSpPr txBox="1"/>
          <p:nvPr/>
        </p:nvSpPr>
        <p:spPr>
          <a:xfrm>
            <a:off x="0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K.MD.A1</a:t>
            </a:r>
            <a:endParaRPr sz="11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9"/>
          <p:cNvSpPr txBox="1">
            <a:spLocks noGrp="1"/>
          </p:cNvSpPr>
          <p:nvPr>
            <p:ph type="body" idx="1"/>
          </p:nvPr>
        </p:nvSpPr>
        <p:spPr>
          <a:xfrm>
            <a:off x="7679425" y="80925"/>
            <a:ext cx="1311900" cy="448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7F6000"/>
                </a:solidFill>
              </a:rPr>
              <a:t>BATS!</a:t>
            </a:r>
            <a:endParaRPr sz="1900" b="1">
              <a:solidFill>
                <a:srgbClr val="7F6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7F6000"/>
                </a:solidFill>
              </a:rPr>
              <a:t>How many do we see here?</a:t>
            </a:r>
            <a:endParaRPr sz="1900" b="1">
              <a:solidFill>
                <a:srgbClr val="7F6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900" b="1">
                <a:solidFill>
                  <a:srgbClr val="7F6000"/>
                </a:solidFill>
              </a:rPr>
              <a:t>How do we see them?</a:t>
            </a:r>
            <a:br>
              <a:rPr lang="en" sz="1900" b="1">
                <a:solidFill>
                  <a:srgbClr val="7F6000"/>
                </a:solidFill>
              </a:rPr>
            </a:br>
            <a:br>
              <a:rPr lang="en" sz="1900" b="1">
                <a:solidFill>
                  <a:srgbClr val="7F6000"/>
                </a:solidFill>
              </a:rPr>
            </a:br>
            <a:r>
              <a:rPr lang="en" sz="1900" b="1">
                <a:solidFill>
                  <a:srgbClr val="7F6000"/>
                </a:solidFill>
              </a:rPr>
              <a:t>What if ONE flies away?</a:t>
            </a:r>
            <a:endParaRPr sz="1900" b="1">
              <a:solidFill>
                <a:srgbClr val="7F6000"/>
              </a:solidFill>
            </a:endParaRPr>
          </a:p>
        </p:txBody>
      </p:sp>
      <p:pic>
        <p:nvPicPr>
          <p:cNvPr id="202" name="Google Shape;202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375" y="80925"/>
            <a:ext cx="7500776" cy="5000500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39"/>
          <p:cNvSpPr txBox="1"/>
          <p:nvPr/>
        </p:nvSpPr>
        <p:spPr>
          <a:xfrm>
            <a:off x="8384100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K.OA.A1</a:t>
            </a:r>
            <a:endParaRPr sz="11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4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3326700" cy="427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CC4125"/>
                </a:solidFill>
                <a:latin typeface="Comic Sans MS"/>
                <a:ea typeface="Comic Sans MS"/>
                <a:cs typeface="Comic Sans MS"/>
                <a:sym typeface="Comic Sans MS"/>
              </a:rPr>
              <a:t>How many pumpkins do you see?</a:t>
            </a:r>
            <a:endParaRPr sz="2900">
              <a:solidFill>
                <a:srgbClr val="CC4125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00">
              <a:solidFill>
                <a:srgbClr val="CC4125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CC4125"/>
                </a:solidFill>
                <a:latin typeface="Comic Sans MS"/>
                <a:ea typeface="Comic Sans MS"/>
                <a:cs typeface="Comic Sans MS"/>
                <a:sym typeface="Comic Sans MS"/>
              </a:rPr>
              <a:t>What if we took </a:t>
            </a:r>
            <a:endParaRPr sz="2900">
              <a:solidFill>
                <a:srgbClr val="CC4125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CC4125"/>
                </a:solidFill>
                <a:latin typeface="Comic Sans MS"/>
                <a:ea typeface="Comic Sans MS"/>
                <a:cs typeface="Comic Sans MS"/>
                <a:sym typeface="Comic Sans MS"/>
              </a:rPr>
              <a:t>1</a:t>
            </a:r>
            <a:r>
              <a:rPr lang="en" sz="2900">
                <a:solidFill>
                  <a:srgbClr val="CC4125"/>
                </a:solidFill>
                <a:latin typeface="Comic Sans MS"/>
                <a:ea typeface="Comic Sans MS"/>
                <a:cs typeface="Comic Sans MS"/>
                <a:sym typeface="Comic Sans MS"/>
              </a:rPr>
              <a:t> away?</a:t>
            </a:r>
            <a:endParaRPr sz="2900">
              <a:solidFill>
                <a:srgbClr val="CC4125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00">
              <a:solidFill>
                <a:srgbClr val="CC4125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CC4125"/>
                </a:solidFill>
                <a:latin typeface="Comic Sans MS"/>
                <a:ea typeface="Comic Sans MS"/>
                <a:cs typeface="Comic Sans MS"/>
                <a:sym typeface="Comic Sans MS"/>
              </a:rPr>
              <a:t>What if we took </a:t>
            </a:r>
            <a:endParaRPr sz="2900">
              <a:solidFill>
                <a:srgbClr val="CC4125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CC4125"/>
                </a:solidFill>
                <a:latin typeface="Comic Sans MS"/>
                <a:ea typeface="Comic Sans MS"/>
                <a:cs typeface="Comic Sans MS"/>
                <a:sym typeface="Comic Sans MS"/>
              </a:rPr>
              <a:t>2</a:t>
            </a:r>
            <a:r>
              <a:rPr lang="en" sz="2900">
                <a:solidFill>
                  <a:srgbClr val="CC4125"/>
                </a:solidFill>
                <a:latin typeface="Comic Sans MS"/>
                <a:ea typeface="Comic Sans MS"/>
                <a:cs typeface="Comic Sans MS"/>
                <a:sym typeface="Comic Sans MS"/>
              </a:rPr>
              <a:t> away?</a:t>
            </a:r>
            <a:endParaRPr sz="2900">
              <a:solidFill>
                <a:srgbClr val="CC4125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209" name="Google Shape;209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14763" y="28575"/>
            <a:ext cx="5229225" cy="5086350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40"/>
          <p:cNvSpPr txBox="1"/>
          <p:nvPr/>
        </p:nvSpPr>
        <p:spPr>
          <a:xfrm>
            <a:off x="0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K.OA.A1</a:t>
            </a:r>
            <a:endParaRPr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0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41"/>
          <p:cNvSpPr txBox="1">
            <a:spLocks noGrp="1"/>
          </p:cNvSpPr>
          <p:nvPr>
            <p:ph type="body" idx="1"/>
          </p:nvPr>
        </p:nvSpPr>
        <p:spPr>
          <a:xfrm>
            <a:off x="7643800" y="590250"/>
            <a:ext cx="1500300" cy="397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900" b="1">
                <a:solidFill>
                  <a:srgbClr val="FF9900"/>
                </a:solidFill>
              </a:rPr>
              <a:t>What interesting shapes do we see in these pumpkins?</a:t>
            </a:r>
            <a:endParaRPr sz="1900" b="1">
              <a:solidFill>
                <a:srgbClr val="FF9900"/>
              </a:solidFill>
            </a:endParaRPr>
          </a:p>
        </p:txBody>
      </p:sp>
      <p:pic>
        <p:nvPicPr>
          <p:cNvPr id="216" name="Google Shape;216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6" y="0"/>
            <a:ext cx="7643811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p41"/>
          <p:cNvSpPr txBox="1"/>
          <p:nvPr/>
        </p:nvSpPr>
        <p:spPr>
          <a:xfrm>
            <a:off x="8384100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K.G.A2</a:t>
            </a:r>
            <a:endParaRPr sz="11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42"/>
          <p:cNvSpPr txBox="1">
            <a:spLocks noGrp="1"/>
          </p:cNvSpPr>
          <p:nvPr>
            <p:ph type="title"/>
          </p:nvPr>
        </p:nvSpPr>
        <p:spPr>
          <a:xfrm>
            <a:off x="311700" y="685100"/>
            <a:ext cx="2186400" cy="248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 b="1">
                <a:solidFill>
                  <a:srgbClr val="6AA84F"/>
                </a:solidFill>
              </a:rPr>
              <a:t>Which one doesn’t belong?</a:t>
            </a:r>
            <a:endParaRPr sz="3700" b="1">
              <a:solidFill>
                <a:srgbClr val="6AA84F"/>
              </a:solidFill>
            </a:endParaRPr>
          </a:p>
        </p:txBody>
      </p:sp>
      <p:pic>
        <p:nvPicPr>
          <p:cNvPr id="223" name="Google Shape;223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99490" y="0"/>
            <a:ext cx="634452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42"/>
          <p:cNvSpPr txBox="1"/>
          <p:nvPr/>
        </p:nvSpPr>
        <p:spPr>
          <a:xfrm>
            <a:off x="0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K.MD.B3</a:t>
            </a:r>
            <a:endParaRPr sz="11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43"/>
          <p:cNvSpPr txBox="1">
            <a:spLocks noGrp="1"/>
          </p:cNvSpPr>
          <p:nvPr>
            <p:ph type="body" idx="1"/>
          </p:nvPr>
        </p:nvSpPr>
        <p:spPr>
          <a:xfrm>
            <a:off x="7767950" y="127350"/>
            <a:ext cx="1299600" cy="444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5B0F00"/>
                </a:solidFill>
              </a:rPr>
              <a:t>How many ears of Indian corn do we see?</a:t>
            </a:r>
            <a:endParaRPr sz="1900" b="1">
              <a:solidFill>
                <a:srgbClr val="5B0F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endParaRPr sz="700" b="1">
              <a:solidFill>
                <a:srgbClr val="5B0F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900" b="1">
                <a:solidFill>
                  <a:srgbClr val="5B0F00"/>
                </a:solidFill>
              </a:rPr>
              <a:t>How many more would we need to have 10?</a:t>
            </a:r>
            <a:endParaRPr sz="1900" b="1">
              <a:solidFill>
                <a:srgbClr val="5B0F00"/>
              </a:solidFill>
            </a:endParaRPr>
          </a:p>
        </p:txBody>
      </p:sp>
      <p:pic>
        <p:nvPicPr>
          <p:cNvPr id="230" name="Google Shape;230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0" y="0"/>
            <a:ext cx="7717369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43"/>
          <p:cNvSpPr txBox="1"/>
          <p:nvPr/>
        </p:nvSpPr>
        <p:spPr>
          <a:xfrm>
            <a:off x="-896775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K.OA.A2</a:t>
            </a:r>
            <a:endParaRPr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417</Words>
  <Application>Microsoft Macintosh PowerPoint</Application>
  <PresentationFormat>On-screen Show (16:9)</PresentationFormat>
  <Paragraphs>72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Comic Sans MS</vt:lpstr>
      <vt:lpstr>Simple Light</vt:lpstr>
      <vt:lpstr>Simple Light</vt:lpstr>
      <vt:lpstr>These turtles are basking in the sun at  Jamaica Pond in Jamaica Plain  How many are there? What if one jumped into the pond? What if 2 more turtles joined them?</vt:lpstr>
      <vt:lpstr>Happy Chinese National Day!</vt:lpstr>
      <vt:lpstr>How many pencils?  What if we added 2 more?  What if we took 2 away?</vt:lpstr>
      <vt:lpstr>Which one doesn’t belong?</vt:lpstr>
      <vt:lpstr>Froggy Friday!</vt:lpstr>
      <vt:lpstr>PowerPoint Presentation</vt:lpstr>
      <vt:lpstr>PowerPoint Presentation</vt:lpstr>
      <vt:lpstr>What’s the SAME, what’s DIFFERENT?</vt:lpstr>
      <vt:lpstr>PowerPoint Presentation</vt:lpstr>
      <vt:lpstr>How do we see these apples?</vt:lpstr>
      <vt:lpstr>PowerPoint Presentation</vt:lpstr>
      <vt:lpstr>PowerPoint Presentation</vt:lpstr>
      <vt:lpstr>PowerPoint Presentation</vt:lpstr>
      <vt:lpstr>Red Pandas at the Franklin Park Zoo!</vt:lpstr>
      <vt:lpstr>PowerPoint Presentation</vt:lpstr>
      <vt:lpstr>How many pumpkins do you see?  What if we took  1 away?  What if we took  2 away?</vt:lpstr>
      <vt:lpstr>PowerPoint Presentation</vt:lpstr>
      <vt:lpstr>Which one doesn’t belong?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These turtles are basking in the sun at  Jamaica Pond in Jamaica Plain  How many are there? What if one jumped into the pond? What if 2 more turtles joined them?</dc:title>
  <cp:lastModifiedBy>Manousaridis, Tracy</cp:lastModifiedBy>
  <cp:revision>1</cp:revision>
  <dcterms:modified xsi:type="dcterms:W3CDTF">2021-09-08T22:17:45Z</dcterms:modified>
</cp:coreProperties>
</file>