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23"/>
      <p:bold r:id="rId24"/>
      <p: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ed37cc26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eed37cc26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4,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eed37cc265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eed37cc265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ed37cc265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eed37cc265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eed37cc265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eed37cc265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eed37cc265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eed37cc265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eed37cc265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eed37cc265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12, 2021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INDIGENOUS PEOPLE DAY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eed37cc265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eed37cc265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eed37cc265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eed37cc265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eed37cc265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eed37cc265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eed37cc265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eed37cc265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18, 2021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eed37cc265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eed37cc265_0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eed37cc265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eed37cc265_0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eed37cc265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eed37cc265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eed37cc265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eed37cc265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eed37cc265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eed37cc265_0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25, 2021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eed37cc265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eed37cc265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eed37cc265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eed37cc265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eed37cc265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eed37cc265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eed37cc265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eed37cc265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.png"/><Relationship Id="rId4" Type="http://schemas.openxmlformats.org/officeDocument/2006/relationships/hyperlink" Target="http://carboncounter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body" idx="1"/>
          </p:nvPr>
        </p:nvSpPr>
        <p:spPr>
          <a:xfrm>
            <a:off x="152400" y="4230575"/>
            <a:ext cx="61581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/>
              <a:t>It’s National Day in China!</a:t>
            </a:r>
            <a:endParaRPr sz="1900" i="1"/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979157" cy="3925776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7177700" y="189725"/>
            <a:ext cx="1802400" cy="39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The holiday is actually celebrated for a whole week!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About how many hours would that be?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How could we figure it out?</a:t>
            </a:r>
            <a:endParaRPr sz="1900" b="1">
              <a:solidFill>
                <a:srgbClr val="CC0000"/>
              </a:solidFill>
            </a:endParaRPr>
          </a:p>
        </p:txBody>
      </p:sp>
      <p:sp>
        <p:nvSpPr>
          <p:cNvPr id="102" name="Google Shape;102;p25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4.MD.A1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>
            <a:spLocks noGrp="1"/>
          </p:cNvSpPr>
          <p:nvPr>
            <p:ph type="body" idx="1"/>
          </p:nvPr>
        </p:nvSpPr>
        <p:spPr>
          <a:xfrm>
            <a:off x="1572600" y="385112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0000"/>
                </a:solidFill>
              </a:rPr>
              <a:t>Which one doesn’t belong?</a:t>
            </a:r>
            <a:endParaRPr sz="2300" b="1">
              <a:solidFill>
                <a:srgbClr val="FF0000"/>
              </a:solidFill>
            </a:endParaRPr>
          </a:p>
        </p:txBody>
      </p:sp>
      <p:pic>
        <p:nvPicPr>
          <p:cNvPr id="108" name="Google Shape;10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40000" cy="3540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6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4.NBT.A1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5" name="Google Shape;11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15898" cy="4811923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7"/>
          <p:cNvSpPr txBox="1"/>
          <p:nvPr/>
        </p:nvSpPr>
        <p:spPr>
          <a:xfrm>
            <a:off x="6650725" y="105400"/>
            <a:ext cx="2413800" cy="46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The Weston Reservoir Loop is about 2 miles around.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We can walk an 18 minute mile, and we always do the loop twice!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How long does it take us?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What if we did the loop three times?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Do you see a pattern?</a:t>
            </a:r>
            <a:endParaRPr sz="1700" b="1">
              <a:solidFill>
                <a:srgbClr val="274E13"/>
              </a:solidFill>
            </a:endParaRPr>
          </a:p>
        </p:txBody>
      </p:sp>
      <p:sp>
        <p:nvSpPr>
          <p:cNvPr id="117" name="Google Shape;117;p27"/>
          <p:cNvSpPr txBox="1"/>
          <p:nvPr/>
        </p:nvSpPr>
        <p:spPr>
          <a:xfrm>
            <a:off x="8404775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>
            <a:spLocks noGrp="1"/>
          </p:cNvSpPr>
          <p:nvPr>
            <p:ph type="body" idx="1"/>
          </p:nvPr>
        </p:nvSpPr>
        <p:spPr>
          <a:xfrm>
            <a:off x="189725" y="1191025"/>
            <a:ext cx="3499500" cy="23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Where’s the math?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Do we see any symmetry in these traditional Indian sweets?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23" name="Google Shape;12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177" y="78625"/>
            <a:ext cx="5246825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8"/>
          <p:cNvSpPr txBox="1"/>
          <p:nvPr/>
        </p:nvSpPr>
        <p:spPr>
          <a:xfrm>
            <a:off x="105575" y="189700"/>
            <a:ext cx="3667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>
                <a:solidFill>
                  <a:srgbClr val="274E13"/>
                </a:solidFill>
              </a:rPr>
              <a:t>Happy Sharada Navratri!</a:t>
            </a:r>
            <a:endParaRPr sz="1800" b="1">
              <a:solidFill>
                <a:srgbClr val="274E13"/>
              </a:solidFill>
            </a:endParaRPr>
          </a:p>
        </p:txBody>
      </p:sp>
      <p:sp>
        <p:nvSpPr>
          <p:cNvPr id="125" name="Google Shape;125;p28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4.G.A3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1" name="Google Shape;13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35806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7410" y="3947550"/>
            <a:ext cx="101917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9"/>
          <p:cNvSpPr txBox="1"/>
          <p:nvPr/>
        </p:nvSpPr>
        <p:spPr>
          <a:xfrm>
            <a:off x="7488400" y="445750"/>
            <a:ext cx="14391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BF9000"/>
                </a:solidFill>
              </a:rPr>
              <a:t>What do we notice?</a:t>
            </a:r>
            <a:endParaRPr sz="17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BF9000"/>
                </a:solidFill>
              </a:rPr>
              <a:t>What do we wonder?</a:t>
            </a:r>
            <a:endParaRPr sz="17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700" b="1">
                <a:solidFill>
                  <a:srgbClr val="BF9000"/>
                </a:solidFill>
              </a:rPr>
            </a:br>
            <a:r>
              <a:rPr lang="en" sz="1700" b="1">
                <a:solidFill>
                  <a:srgbClr val="BF9000"/>
                </a:solidFill>
              </a:rPr>
              <a:t>What’s going on in this graph?</a:t>
            </a:r>
            <a:endParaRPr sz="17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BF9000"/>
                </a:solidFill>
              </a:rPr>
              <a:t>Why does it matter?</a:t>
            </a:r>
            <a:endParaRPr sz="1700" b="1">
              <a:solidFill>
                <a:srgbClr val="BF9000"/>
              </a:solidFill>
            </a:endParaRPr>
          </a:p>
        </p:txBody>
      </p:sp>
      <p:sp>
        <p:nvSpPr>
          <p:cNvPr id="134" name="Google Shape;134;p29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4.MD.B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>
            <a:spLocks noGrp="1"/>
          </p:cNvSpPr>
          <p:nvPr>
            <p:ph type="body" idx="1"/>
          </p:nvPr>
        </p:nvSpPr>
        <p:spPr>
          <a:xfrm>
            <a:off x="0" y="4742975"/>
            <a:ext cx="5998800" cy="40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/>
              <a:t>“Tashtego” by Jake Yellow Eagle Ginga</a:t>
            </a:r>
            <a:endParaRPr sz="1900" i="1"/>
          </a:p>
        </p:txBody>
      </p:sp>
      <p:pic>
        <p:nvPicPr>
          <p:cNvPr id="140" name="Google Shape;14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75" y="43525"/>
            <a:ext cx="6334526" cy="469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0"/>
          <p:cNvSpPr txBox="1"/>
          <p:nvPr/>
        </p:nvSpPr>
        <p:spPr>
          <a:xfrm>
            <a:off x="6450450" y="63250"/>
            <a:ext cx="2561100" cy="48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This beautiful makerjake print spotlights the accomplished Aquinnah harpoonist, Tashtego, from the Moby-Dick story! </a:t>
            </a:r>
            <a:endParaRPr sz="1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Look closely, what interesting shapes do we see here?</a:t>
            </a:r>
            <a:endParaRPr sz="1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Do we see any patterns? </a:t>
            </a:r>
            <a:endParaRPr sz="1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Describe them.</a:t>
            </a:r>
            <a:endParaRPr sz="1900" b="1">
              <a:solidFill>
                <a:srgbClr val="0B5394"/>
              </a:solidFill>
            </a:endParaRPr>
          </a:p>
        </p:txBody>
      </p:sp>
      <p:sp>
        <p:nvSpPr>
          <p:cNvPr id="142" name="Google Shape;142;p30"/>
          <p:cNvSpPr txBox="1"/>
          <p:nvPr/>
        </p:nvSpPr>
        <p:spPr>
          <a:xfrm>
            <a:off x="85857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4.G.A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1"/>
          <p:cNvSpPr txBox="1">
            <a:spLocks noGrp="1"/>
          </p:cNvSpPr>
          <p:nvPr>
            <p:ph type="body" idx="1"/>
          </p:nvPr>
        </p:nvSpPr>
        <p:spPr>
          <a:xfrm>
            <a:off x="311700" y="416005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/>
              <a:t>Happy Birthday to the US Navy!</a:t>
            </a:r>
            <a:endParaRPr sz="1900" i="1"/>
          </a:p>
        </p:txBody>
      </p:sp>
      <p:pic>
        <p:nvPicPr>
          <p:cNvPr id="148" name="Google Shape;14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50" y="57525"/>
            <a:ext cx="7244883" cy="407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1"/>
          <p:cNvSpPr txBox="1"/>
          <p:nvPr/>
        </p:nvSpPr>
        <p:spPr>
          <a:xfrm>
            <a:off x="7346350" y="152400"/>
            <a:ext cx="1728600" cy="47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THE USS ZUMWALT </a:t>
            </a: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This ship is designed to be stealthy. All of its sharp angles are meant to deflect radar beams sent out by anyone trying to find it.</a:t>
            </a:r>
            <a:endParaRPr sz="1700">
              <a:solidFill>
                <a:srgbClr val="1C4587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1C4587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Estimate the size of the angles we see here.</a:t>
            </a:r>
            <a:endParaRPr sz="1900" b="1">
              <a:solidFill>
                <a:srgbClr val="1C4587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" name="Google Shape;150;p31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4.MD.C5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2"/>
          <p:cNvSpPr txBox="1">
            <a:spLocks noGrp="1"/>
          </p:cNvSpPr>
          <p:nvPr>
            <p:ph type="body" idx="1"/>
          </p:nvPr>
        </p:nvSpPr>
        <p:spPr>
          <a:xfrm>
            <a:off x="337275" y="57550"/>
            <a:ext cx="3446700" cy="404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An average Maple tree has up to 250,000 leaves!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What’s possible?</a:t>
            </a:r>
            <a:endParaRPr sz="2300" b="1">
              <a:solidFill>
                <a:srgbClr val="CC0000"/>
              </a:solidFill>
            </a:endParaRPr>
          </a:p>
        </p:txBody>
      </p:sp>
      <p:pic>
        <p:nvPicPr>
          <p:cNvPr id="156" name="Google Shape;15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7875" y="57550"/>
            <a:ext cx="5026751" cy="502675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2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4.NBT.A3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 txBox="1">
            <a:spLocks noGrp="1"/>
          </p:cNvSpPr>
          <p:nvPr>
            <p:ph type="body" idx="1"/>
          </p:nvPr>
        </p:nvSpPr>
        <p:spPr>
          <a:xfrm>
            <a:off x="5603575" y="152400"/>
            <a:ext cx="3317700" cy="362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Which one doesn’t belong?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163" name="Google Shape;16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3675"/>
            <a:ext cx="4871549" cy="501775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3"/>
          <p:cNvSpPr txBox="1"/>
          <p:nvPr/>
        </p:nvSpPr>
        <p:spPr>
          <a:xfrm>
            <a:off x="833105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4.NF.B3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4"/>
          <p:cNvSpPr txBox="1">
            <a:spLocks noGrp="1"/>
          </p:cNvSpPr>
          <p:nvPr>
            <p:ph type="body" idx="1"/>
          </p:nvPr>
        </p:nvSpPr>
        <p:spPr>
          <a:xfrm rot="1316">
            <a:off x="3028950" y="110400"/>
            <a:ext cx="783600" cy="16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rgbClr val="B45F06"/>
                </a:solidFill>
              </a:rPr>
              <a:t>This is our peach tree!</a:t>
            </a:r>
            <a:endParaRPr sz="1700" i="1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i="1">
              <a:solidFill>
                <a:srgbClr val="B45F06"/>
              </a:solidFill>
            </a:endParaRPr>
          </a:p>
        </p:txBody>
      </p:sp>
      <p:pic>
        <p:nvPicPr>
          <p:cNvPr id="170" name="Google Shape;17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613" y="68075"/>
            <a:ext cx="2944332" cy="392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80217" y="110238"/>
            <a:ext cx="5121935" cy="384145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4"/>
          <p:cNvSpPr txBox="1"/>
          <p:nvPr/>
        </p:nvSpPr>
        <p:spPr>
          <a:xfrm>
            <a:off x="438000" y="4081500"/>
            <a:ext cx="87060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DD7E6B"/>
                </a:solidFill>
              </a:rPr>
              <a:t>Lots of peaches make lots of jam! </a:t>
            </a:r>
            <a:endParaRPr sz="1900" b="1">
              <a:solidFill>
                <a:srgbClr val="DD7E6B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DD7E6B"/>
                </a:solidFill>
              </a:rPr>
              <a:t>It takes 18 peaches to make 1 batch of jam which yields 3 jars!</a:t>
            </a:r>
            <a:endParaRPr sz="1900" b="1">
              <a:solidFill>
                <a:srgbClr val="DD7E6B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DD7E6B"/>
                </a:solidFill>
              </a:rPr>
              <a:t>We made 15 jars of jam!</a:t>
            </a:r>
            <a:endParaRPr sz="1900" b="1">
              <a:solidFill>
                <a:srgbClr val="DD7E6B"/>
              </a:solidFill>
            </a:endParaRPr>
          </a:p>
        </p:txBody>
      </p:sp>
      <p:sp>
        <p:nvSpPr>
          <p:cNvPr id="173" name="Google Shape;173;p34"/>
          <p:cNvSpPr/>
          <p:nvPr/>
        </p:nvSpPr>
        <p:spPr>
          <a:xfrm>
            <a:off x="3172525" y="1328025"/>
            <a:ext cx="474300" cy="2316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34"/>
          <p:cNvSpPr txBox="1"/>
          <p:nvPr/>
        </p:nvSpPr>
        <p:spPr>
          <a:xfrm>
            <a:off x="833105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4.OA.A3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00" y="126950"/>
            <a:ext cx="6616701" cy="4411142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5"/>
          <p:cNvSpPr txBox="1"/>
          <p:nvPr/>
        </p:nvSpPr>
        <p:spPr>
          <a:xfrm>
            <a:off x="6840425" y="603850"/>
            <a:ext cx="2181900" cy="30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120 </a:t>
            </a:r>
            <a:r>
              <a:rPr lang="en" sz="1900" b="1">
                <a:solidFill>
                  <a:srgbClr val="7F6000"/>
                </a:solidFill>
              </a:rPr>
              <a:t>square feet of carpet was installed in this room.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What might the </a:t>
            </a:r>
            <a:r>
              <a:rPr lang="en" sz="2300" b="1">
                <a:solidFill>
                  <a:srgbClr val="7F6000"/>
                </a:solidFill>
              </a:rPr>
              <a:t>length</a:t>
            </a:r>
            <a:r>
              <a:rPr lang="en" sz="1900" b="1">
                <a:solidFill>
                  <a:srgbClr val="7F6000"/>
                </a:solidFill>
              </a:rPr>
              <a:t> and </a:t>
            </a:r>
            <a:r>
              <a:rPr lang="en" sz="2300" b="1">
                <a:solidFill>
                  <a:srgbClr val="7F6000"/>
                </a:solidFill>
              </a:rPr>
              <a:t>width</a:t>
            </a:r>
            <a:r>
              <a:rPr lang="en" sz="1900" b="1">
                <a:solidFill>
                  <a:srgbClr val="7F6000"/>
                </a:solidFill>
              </a:rPr>
              <a:t> of the room be?</a:t>
            </a:r>
            <a:endParaRPr sz="1900" b="1">
              <a:solidFill>
                <a:srgbClr val="7F6000"/>
              </a:solidFill>
            </a:endParaRPr>
          </a:p>
        </p:txBody>
      </p:sp>
      <p:sp>
        <p:nvSpPr>
          <p:cNvPr id="181" name="Google Shape;181;p35"/>
          <p:cNvSpPr txBox="1"/>
          <p:nvPr/>
        </p:nvSpPr>
        <p:spPr>
          <a:xfrm>
            <a:off x="833105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6"/>
          <p:cNvSpPr txBox="1">
            <a:spLocks noGrp="1"/>
          </p:cNvSpPr>
          <p:nvPr>
            <p:ph type="body" idx="1"/>
          </p:nvPr>
        </p:nvSpPr>
        <p:spPr>
          <a:xfrm>
            <a:off x="1572600" y="2318800"/>
            <a:ext cx="5998800" cy="24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4 feet  =  48 inches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20 inches  =  2 feet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200 minutes  =  2 hours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150 minutes  &gt;  one and a half hours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7" name="Google Shape;18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0375" y="205100"/>
            <a:ext cx="3143250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6"/>
          <p:cNvSpPr txBox="1"/>
          <p:nvPr/>
        </p:nvSpPr>
        <p:spPr>
          <a:xfrm>
            <a:off x="833105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What’s the same, what’s different?</a:t>
            </a:r>
            <a:endParaRPr sz="2300" b="1"/>
          </a:p>
        </p:txBody>
      </p:sp>
      <p:sp>
        <p:nvSpPr>
          <p:cNvPr id="194" name="Google Shape;194;p37"/>
          <p:cNvSpPr/>
          <p:nvPr/>
        </p:nvSpPr>
        <p:spPr>
          <a:xfrm>
            <a:off x="5336125" y="1031550"/>
            <a:ext cx="2528100" cy="27381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accent5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7"/>
          <p:cNvSpPr/>
          <p:nvPr/>
        </p:nvSpPr>
        <p:spPr>
          <a:xfrm>
            <a:off x="980625" y="1133450"/>
            <a:ext cx="2980200" cy="2738100"/>
          </a:xfrm>
          <a:prstGeom prst="snip2DiagRect">
            <a:avLst>
              <a:gd name="adj1" fmla="val 0"/>
              <a:gd name="adj2" fmla="val 29949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37"/>
          <p:cNvSpPr txBox="1"/>
          <p:nvPr/>
        </p:nvSpPr>
        <p:spPr>
          <a:xfrm>
            <a:off x="848345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4.G.A1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8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2" name="Google Shape;20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97706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8"/>
          <p:cNvSpPr txBox="1"/>
          <p:nvPr/>
        </p:nvSpPr>
        <p:spPr>
          <a:xfrm>
            <a:off x="5017000" y="4782975"/>
            <a:ext cx="2223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666666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Source: </a:t>
            </a:r>
            <a:r>
              <a:rPr lang="en" sz="800">
                <a:solidFill>
                  <a:srgbClr val="326891"/>
                </a:solidFill>
                <a:highlight>
                  <a:srgbClr val="FFFFFF"/>
                </a:highlight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carboncounter.com</a:t>
            </a:r>
            <a:r>
              <a:rPr lang="en" sz="800">
                <a:solidFill>
                  <a:srgbClr val="666666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by the MIT Trancik Lab</a:t>
            </a:r>
            <a:endParaRPr sz="800"/>
          </a:p>
        </p:txBody>
      </p:sp>
      <p:sp>
        <p:nvSpPr>
          <p:cNvPr id="204" name="Google Shape;204;p38"/>
          <p:cNvSpPr txBox="1"/>
          <p:nvPr/>
        </p:nvSpPr>
        <p:spPr>
          <a:xfrm>
            <a:off x="7156625" y="305650"/>
            <a:ext cx="1739100" cy="3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What do we notice?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What do we wonder?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What’s going on in this graph?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Why does it matter?</a:t>
            </a:r>
            <a:endParaRPr sz="1900" b="1">
              <a:solidFill>
                <a:srgbClr val="6AA84F"/>
              </a:solidFill>
            </a:endParaRPr>
          </a:p>
        </p:txBody>
      </p:sp>
      <p:pic>
        <p:nvPicPr>
          <p:cNvPr id="205" name="Google Shape;20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943475"/>
            <a:ext cx="101917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8"/>
          <p:cNvSpPr txBox="1"/>
          <p:nvPr/>
        </p:nvSpPr>
        <p:spPr>
          <a:xfrm>
            <a:off x="848345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4.MD.B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9900" y="102488"/>
            <a:ext cx="7409603" cy="493852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9"/>
          <p:cNvSpPr txBox="1"/>
          <p:nvPr/>
        </p:nvSpPr>
        <p:spPr>
          <a:xfrm>
            <a:off x="0" y="73775"/>
            <a:ext cx="1659900" cy="46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number of kernels per ear can vary from 500 to about 1,200.</a:t>
            </a:r>
            <a:endParaRPr sz="2300" b="1">
              <a:solidFill>
                <a:srgbClr val="E0666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E0666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many kernels might be here?</a:t>
            </a:r>
            <a:endParaRPr sz="2300" b="1">
              <a:solidFill>
                <a:srgbClr val="E0666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39"/>
          <p:cNvSpPr txBox="1"/>
          <p:nvPr/>
        </p:nvSpPr>
        <p:spPr>
          <a:xfrm>
            <a:off x="8389800" y="4789500"/>
            <a:ext cx="864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4.NBT.B5</a:t>
            </a:r>
            <a:endParaRPr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0"/>
          <p:cNvSpPr txBox="1">
            <a:spLocks noGrp="1"/>
          </p:cNvSpPr>
          <p:nvPr>
            <p:ph type="body" idx="1"/>
          </p:nvPr>
        </p:nvSpPr>
        <p:spPr>
          <a:xfrm>
            <a:off x="1465050" y="4077775"/>
            <a:ext cx="6626700" cy="605100"/>
          </a:xfrm>
          <a:prstGeom prst="rect">
            <a:avLst/>
          </a:prstGeom>
          <a:solidFill>
            <a:srgbClr val="CC0000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</a:rPr>
              <a:t>WOULD YOU RATHER have the mixed candy </a:t>
            </a:r>
            <a:endParaRPr sz="19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</a:rPr>
              <a:t>or 2 giant bars?</a:t>
            </a:r>
            <a:endParaRPr sz="1900" b="1">
              <a:solidFill>
                <a:schemeClr val="dk1"/>
              </a:solidFill>
            </a:endParaRPr>
          </a:p>
        </p:txBody>
      </p:sp>
      <p:pic>
        <p:nvPicPr>
          <p:cNvPr id="219" name="Google Shape;21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5050" y="-12"/>
            <a:ext cx="2457050" cy="40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5691" y="152000"/>
            <a:ext cx="4286033" cy="39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40"/>
          <p:cNvSpPr txBox="1"/>
          <p:nvPr/>
        </p:nvSpPr>
        <p:spPr>
          <a:xfrm>
            <a:off x="7198800" y="1812875"/>
            <a:ext cx="78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40"/>
          <p:cNvSpPr txBox="1"/>
          <p:nvPr/>
        </p:nvSpPr>
        <p:spPr>
          <a:xfrm>
            <a:off x="6819425" y="2012800"/>
            <a:ext cx="12723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453 grams</a:t>
            </a:r>
            <a:endParaRPr sz="1700" b="1"/>
          </a:p>
        </p:txBody>
      </p:sp>
      <p:sp>
        <p:nvSpPr>
          <p:cNvPr id="223" name="Google Shape;223;p40"/>
          <p:cNvSpPr txBox="1"/>
          <p:nvPr/>
        </p:nvSpPr>
        <p:spPr>
          <a:xfrm>
            <a:off x="2972275" y="3411950"/>
            <a:ext cx="907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884 grams</a:t>
            </a:r>
            <a:endParaRPr sz="1700" b="1"/>
          </a:p>
        </p:txBody>
      </p:sp>
      <p:sp>
        <p:nvSpPr>
          <p:cNvPr id="224" name="Google Shape;224;p40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4.MD.A1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7874" y="184425"/>
            <a:ext cx="1964875" cy="11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05424" y="1296425"/>
            <a:ext cx="1964875" cy="11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1899" y="2408425"/>
            <a:ext cx="1964875" cy="11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2474" y="3520425"/>
            <a:ext cx="1964875" cy="11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60538" y="309025"/>
            <a:ext cx="1876425" cy="401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41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4.NBT.B5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1" name="Google Shape;24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82296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2"/>
          <p:cNvSpPr/>
          <p:nvPr/>
        </p:nvSpPr>
        <p:spPr>
          <a:xfrm>
            <a:off x="7029925" y="2674425"/>
            <a:ext cx="1948500" cy="1324800"/>
          </a:xfrm>
          <a:prstGeom prst="wedgeEllipseCallout">
            <a:avLst>
              <a:gd name="adj1" fmla="val -49447"/>
              <a:gd name="adj2" fmla="val 36924"/>
            </a:avLst>
          </a:prstGeom>
          <a:solidFill>
            <a:srgbClr val="7F6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</a:rPr>
              <a:t>If this map could talk, what would it say?</a:t>
            </a:r>
            <a:endParaRPr sz="1700" b="1">
              <a:solidFill>
                <a:schemeClr val="lt1"/>
              </a:solidFill>
            </a:endParaRPr>
          </a:p>
        </p:txBody>
      </p:sp>
      <p:sp>
        <p:nvSpPr>
          <p:cNvPr id="243" name="Google Shape;243;p42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4.MD.B</a:t>
            </a:r>
            <a:endParaRPr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3"/>
          <p:cNvSpPr txBox="1">
            <a:spLocks noGrp="1"/>
          </p:cNvSpPr>
          <p:nvPr>
            <p:ph type="body" idx="1"/>
          </p:nvPr>
        </p:nvSpPr>
        <p:spPr>
          <a:xfrm>
            <a:off x="311700" y="4363550"/>
            <a:ext cx="8362800" cy="47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  <a:highlight>
                  <a:srgbClr val="FFFFFF"/>
                </a:highlight>
              </a:rPr>
              <a:t>Bats will eat up to 1,200 mosquitoes per hour! </a:t>
            </a:r>
            <a:endParaRPr sz="1700" b="1">
              <a:solidFill>
                <a:srgbClr val="0B539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  <a:highlight>
                  <a:srgbClr val="FFFFFF"/>
                </a:highlight>
              </a:rPr>
              <a:t>They can consume their body weight in insects every night!</a:t>
            </a:r>
            <a:endParaRPr sz="1700" b="1">
              <a:solidFill>
                <a:srgbClr val="0B5394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  <a:highlight>
                  <a:srgbClr val="FFFFFF"/>
                </a:highlight>
              </a:rPr>
              <a:t>An average summer night is 9 hours, how many bugs would that be? </a:t>
            </a:r>
            <a:endParaRPr sz="1700">
              <a:solidFill>
                <a:srgbClr val="0B5394"/>
              </a:solidFill>
            </a:endParaRPr>
          </a:p>
        </p:txBody>
      </p:sp>
      <p:pic>
        <p:nvPicPr>
          <p:cNvPr id="249" name="Google Shape;24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388" y="73775"/>
            <a:ext cx="7467225" cy="410697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43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4.NBT.A5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563</Words>
  <Application>Microsoft Macintosh PowerPoint</Application>
  <PresentationFormat>On-screen Show (16:9)</PresentationFormat>
  <Paragraphs>100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Georgia</vt:lpstr>
      <vt:lpstr>Times New Roman</vt:lpstr>
      <vt:lpstr>Arial</vt:lpstr>
      <vt:lpstr>Roboto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2021-09-08T22:33:43Z</dcterms:modified>
</cp:coreProperties>
</file>