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2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embeddedFontLst>
    <p:embeddedFont>
      <p:font typeface="EB Garamond" pitchFamily="2" charset="0"/>
      <p:regular r:id="rId22"/>
      <p:bold r:id="rId23"/>
      <p:italic r:id="rId24"/>
      <p:boldItalic r:id="rId25"/>
    </p:embeddedFont>
    <p:embeddedFont>
      <p:font typeface="Paytone One" pitchFamily="2" charset="77"/>
      <p:regular r:id="rId26"/>
    </p:embeddedFont>
    <p:embeddedFont>
      <p:font typeface="Roboto" panose="02000000000000000000" pitchFamily="2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1"/>
  </p:normalViewPr>
  <p:slideViewPr>
    <p:cSldViewPr snapToGrid="0">
      <p:cViewPr varScale="1">
        <p:scale>
          <a:sx n="145" d="100"/>
          <a:sy n="145" d="100"/>
        </p:scale>
        <p:origin x="6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5.fntdata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4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3.fntdata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eecfadc3c3_0_1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eecfadc3c3_0_1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of October 4, 2021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eecfadc3c3_0_1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eecfadc3c3_0_1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eecfadc3c3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eecfadc3c3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eecfadc3c3_0_1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eecfadc3c3_0_1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eecfadc3c3_0_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eecfadc3c3_0_1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eecfadc3c3_0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eecfadc3c3_0_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October 12, 2021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INDIGENOUS PEOPLE DAY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eecfadc3c3_0_2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eecfadc3c3_0_2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eecfadc3c3_0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eecfadc3c3_0_2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eecfadc3c3_0_2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eecfadc3c3_0_2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eecfadc3c3_0_2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eecfadc3c3_0_2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October 18, 2021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eecfadc3c3_0_2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eecfadc3c3_0_2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eecfadc3c3_0_2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eecfadc3c3_0_2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eecfadc3c3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eecfadc3c3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eecfadc3c3_0_2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eecfadc3c3_0_2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October 25, 2021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eecfadc3c3_0_2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eecfadc3c3_0_2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eecfadc3c3_0_2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eecfadc3c3_0_2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eecfadc3c3_0_2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eecfadc3c3_0_2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eecfadc3c3_0_2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eecfadc3c3_0_2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>
            <a:spLocks noGrp="1"/>
          </p:cNvSpPr>
          <p:nvPr>
            <p:ph type="body" idx="1"/>
          </p:nvPr>
        </p:nvSpPr>
        <p:spPr>
          <a:xfrm>
            <a:off x="152400" y="4230575"/>
            <a:ext cx="61581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i="1"/>
              <a:t>It’s National Day in China!</a:t>
            </a:r>
            <a:endParaRPr sz="1900" i="1"/>
          </a:p>
        </p:txBody>
      </p:sp>
      <p:pic>
        <p:nvPicPr>
          <p:cNvPr id="100" name="Google Shape;10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749501" cy="410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5"/>
          <p:cNvSpPr txBox="1"/>
          <p:nvPr/>
        </p:nvSpPr>
        <p:spPr>
          <a:xfrm>
            <a:off x="6966925" y="189725"/>
            <a:ext cx="2097300" cy="38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CC0000"/>
                </a:solidFill>
              </a:rPr>
              <a:t>The People’s Republic of China was founded in 1949!</a:t>
            </a:r>
            <a:endParaRPr sz="17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CC0000"/>
                </a:solidFill>
              </a:rPr>
              <a:t>How long ago was that?</a:t>
            </a:r>
            <a:endParaRPr sz="17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CC0000"/>
                </a:solidFill>
              </a:rPr>
              <a:t>How many years until The People’s Republic of China celebrates its 100th anniversary?</a:t>
            </a:r>
            <a:endParaRPr sz="1700" b="1">
              <a:solidFill>
                <a:srgbClr val="CC0000"/>
              </a:solidFill>
            </a:endParaRPr>
          </a:p>
        </p:txBody>
      </p:sp>
      <p:sp>
        <p:nvSpPr>
          <p:cNvPr id="102" name="Google Shape;102;p25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3.NBT.A2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6"/>
          <p:cNvSpPr txBox="1">
            <a:spLocks noGrp="1"/>
          </p:cNvSpPr>
          <p:nvPr>
            <p:ph type="body" idx="1"/>
          </p:nvPr>
        </p:nvSpPr>
        <p:spPr>
          <a:xfrm>
            <a:off x="1834200" y="83425"/>
            <a:ext cx="5475600" cy="39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Which one doesn’t belong?</a:t>
            </a:r>
            <a:endParaRPr sz="2300" b="1"/>
          </a:p>
        </p:txBody>
      </p:sp>
      <p:pic>
        <p:nvPicPr>
          <p:cNvPr id="108" name="Google Shape;10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6213" y="527100"/>
            <a:ext cx="8691575" cy="453645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6"/>
          <p:cNvSpPr txBox="1"/>
          <p:nvPr/>
        </p:nvSpPr>
        <p:spPr>
          <a:xfrm>
            <a:off x="8461875" y="48973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3.OA.A3</a:t>
            </a:r>
            <a:endParaRPr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7"/>
          <p:cNvSpPr txBox="1">
            <a:spLocks noGrp="1"/>
          </p:cNvSpPr>
          <p:nvPr>
            <p:ph type="body" idx="1"/>
          </p:nvPr>
        </p:nvSpPr>
        <p:spPr>
          <a:xfrm>
            <a:off x="7386525" y="152400"/>
            <a:ext cx="1757400" cy="422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990000"/>
                </a:solidFill>
              </a:rPr>
              <a:t>Where’s the Math?</a:t>
            </a:r>
            <a:endParaRPr sz="23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990000"/>
                </a:solidFill>
              </a:rPr>
              <a:t>Create a fun number sentence to match your mathematical thinking!</a:t>
            </a:r>
            <a:endParaRPr sz="1900" b="1">
              <a:solidFill>
                <a:srgbClr val="990000"/>
              </a:solidFill>
            </a:endParaRPr>
          </a:p>
        </p:txBody>
      </p:sp>
      <p:pic>
        <p:nvPicPr>
          <p:cNvPr id="115" name="Google Shape;11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000" y="75975"/>
            <a:ext cx="7253476" cy="4878074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7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3.OA.A3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8"/>
          <p:cNvSpPr txBox="1">
            <a:spLocks noGrp="1"/>
          </p:cNvSpPr>
          <p:nvPr>
            <p:ph type="body" idx="1"/>
          </p:nvPr>
        </p:nvSpPr>
        <p:spPr>
          <a:xfrm>
            <a:off x="137025" y="126475"/>
            <a:ext cx="2266200" cy="385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8E7CC3"/>
                </a:solidFill>
              </a:rPr>
              <a:t>These traditional Indian sweets weigh </a:t>
            </a:r>
            <a:r>
              <a:rPr lang="en" sz="2300" b="1" i="1">
                <a:solidFill>
                  <a:srgbClr val="8E7CC3"/>
                </a:solidFill>
              </a:rPr>
              <a:t>about</a:t>
            </a:r>
            <a:r>
              <a:rPr lang="en" sz="2300" b="1">
                <a:solidFill>
                  <a:srgbClr val="8E7CC3"/>
                </a:solidFill>
              </a:rPr>
              <a:t> 60 grams each.</a:t>
            </a:r>
            <a:endParaRPr sz="2300" b="1">
              <a:solidFill>
                <a:srgbClr val="8E7CC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8E7CC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 i="1">
                <a:solidFill>
                  <a:srgbClr val="8E7CC3"/>
                </a:solidFill>
              </a:rPr>
              <a:t>About</a:t>
            </a:r>
            <a:r>
              <a:rPr lang="en" sz="2300" b="1">
                <a:solidFill>
                  <a:srgbClr val="8E7CC3"/>
                </a:solidFill>
              </a:rPr>
              <a:t> how much do all of these sweets weigh?</a:t>
            </a:r>
            <a:endParaRPr sz="2300" b="1">
              <a:solidFill>
                <a:srgbClr val="8E7CC3"/>
              </a:solidFill>
            </a:endParaRPr>
          </a:p>
        </p:txBody>
      </p:sp>
      <p:pic>
        <p:nvPicPr>
          <p:cNvPr id="122" name="Google Shape;12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3590200" y="-959775"/>
            <a:ext cx="4351350" cy="65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8"/>
          <p:cNvSpPr txBox="1"/>
          <p:nvPr/>
        </p:nvSpPr>
        <p:spPr>
          <a:xfrm>
            <a:off x="3594625" y="4477825"/>
            <a:ext cx="43425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>
                <a:solidFill>
                  <a:srgbClr val="7F6000"/>
                </a:solidFill>
              </a:rPr>
              <a:t>Happy Sharada Navratri!</a:t>
            </a:r>
            <a:endParaRPr sz="2300">
              <a:solidFill>
                <a:srgbClr val="7F6000"/>
              </a:solidFill>
            </a:endParaRPr>
          </a:p>
        </p:txBody>
      </p:sp>
      <p:sp>
        <p:nvSpPr>
          <p:cNvPr id="124" name="Google Shape;124;p28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3.NBT.A3</a:t>
            </a:r>
            <a:endParaRPr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9"/>
          <p:cNvSpPr txBox="1">
            <a:spLocks noGrp="1"/>
          </p:cNvSpPr>
          <p:nvPr>
            <p:ph type="body" idx="1"/>
          </p:nvPr>
        </p:nvSpPr>
        <p:spPr>
          <a:xfrm>
            <a:off x="5055900" y="203775"/>
            <a:ext cx="4019100" cy="435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C4587"/>
                </a:solidFill>
              </a:rPr>
              <a:t>This mural is on the side of a 2-story building.</a:t>
            </a:r>
            <a:endParaRPr sz="190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C4587"/>
                </a:solidFill>
              </a:rPr>
              <a:t>How high (in feet) do you think it is?</a:t>
            </a:r>
            <a:endParaRPr sz="190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C4587"/>
                </a:solidFill>
              </a:rPr>
              <a:t>HINT: The young man’s hand is </a:t>
            </a:r>
            <a:r>
              <a:rPr lang="en" sz="1900" b="1" i="1">
                <a:solidFill>
                  <a:srgbClr val="1C4587"/>
                </a:solidFill>
              </a:rPr>
              <a:t>about</a:t>
            </a:r>
            <a:r>
              <a:rPr lang="en" sz="1900" b="1">
                <a:solidFill>
                  <a:srgbClr val="1C4587"/>
                </a:solidFill>
              </a:rPr>
              <a:t> 4 feet (from pinky to thumb)</a:t>
            </a:r>
            <a:endParaRPr sz="190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C4587"/>
                </a:solidFill>
              </a:rPr>
              <a:t>What is a too low estimate?</a:t>
            </a:r>
            <a:endParaRPr sz="190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C4587"/>
                </a:solidFill>
              </a:rPr>
              <a:t>What is a too high estimate?</a:t>
            </a:r>
            <a:endParaRPr sz="190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C4587"/>
                </a:solidFill>
              </a:rPr>
              <a:t>What is your JUST RIGHT estimate?</a:t>
            </a:r>
            <a:endParaRPr sz="1900" b="1">
              <a:solidFill>
                <a:srgbClr val="1C4587"/>
              </a:solidFill>
            </a:endParaRPr>
          </a:p>
        </p:txBody>
      </p:sp>
      <p:pic>
        <p:nvPicPr>
          <p:cNvPr id="130" name="Google Shape;13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725" y="80750"/>
            <a:ext cx="4865324" cy="4755024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9"/>
          <p:cNvSpPr txBox="1"/>
          <p:nvPr/>
        </p:nvSpPr>
        <p:spPr>
          <a:xfrm>
            <a:off x="0" y="4743300"/>
            <a:ext cx="50559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2"/>
                </a:solidFill>
              </a:rPr>
              <a:t>“Breathe Life” Rob Gibbs, Tremont Street, Boston</a:t>
            </a:r>
            <a:endParaRPr sz="1700">
              <a:solidFill>
                <a:schemeClr val="dk2"/>
              </a:solidFill>
            </a:endParaRPr>
          </a:p>
        </p:txBody>
      </p:sp>
      <p:sp>
        <p:nvSpPr>
          <p:cNvPr id="132" name="Google Shape;132;p29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3.OA.A4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2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924115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30"/>
          <p:cNvSpPr txBox="1"/>
          <p:nvPr/>
        </p:nvSpPr>
        <p:spPr>
          <a:xfrm>
            <a:off x="5934000" y="0"/>
            <a:ext cx="3210000" cy="5171700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7F6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7F6000"/>
                </a:solidFill>
                <a:latin typeface="EB Garamond"/>
                <a:ea typeface="EB Garamond"/>
                <a:cs typeface="EB Garamond"/>
                <a:sym typeface="EB Garamond"/>
              </a:rPr>
              <a:t>What do we notice?</a:t>
            </a:r>
            <a:endParaRPr sz="2900" b="1">
              <a:solidFill>
                <a:srgbClr val="7F6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7F6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solidFill>
                <a:srgbClr val="7F6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7F6000"/>
                </a:solidFill>
                <a:latin typeface="EB Garamond"/>
                <a:ea typeface="EB Garamond"/>
                <a:cs typeface="EB Garamond"/>
                <a:sym typeface="EB Garamond"/>
              </a:rPr>
              <a:t>What do we wonder?</a:t>
            </a:r>
            <a:endParaRPr sz="2900" b="1">
              <a:solidFill>
                <a:srgbClr val="7F6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7F6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solidFill>
                <a:srgbClr val="7F6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7F6000"/>
                </a:solidFill>
                <a:latin typeface="EB Garamond"/>
                <a:ea typeface="EB Garamond"/>
                <a:cs typeface="EB Garamond"/>
                <a:sym typeface="EB Garamond"/>
              </a:rPr>
              <a:t>If this map could talk, what would it say?</a:t>
            </a:r>
            <a:endParaRPr sz="2900" b="1">
              <a:solidFill>
                <a:srgbClr val="7F6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7F6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1">
              <a:solidFill>
                <a:srgbClr val="7F6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9" name="Google Shape;139;p30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3.MD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1"/>
          <p:cNvSpPr txBox="1">
            <a:spLocks noGrp="1"/>
          </p:cNvSpPr>
          <p:nvPr>
            <p:ph type="body" idx="1"/>
          </p:nvPr>
        </p:nvSpPr>
        <p:spPr>
          <a:xfrm>
            <a:off x="6819350" y="695625"/>
            <a:ext cx="2324700" cy="365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1C4587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1C4587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solidFill>
                <a:srgbClr val="1C4587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1C4587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The </a:t>
            </a:r>
            <a:r>
              <a:rPr lang="en" sz="1300" b="1">
                <a:solidFill>
                  <a:srgbClr val="1C4587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Constitution</a:t>
            </a:r>
            <a:r>
              <a:rPr lang="en" sz="1300">
                <a:solidFill>
                  <a:srgbClr val="1C4587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was built in Boston of live oak with planks up to 7 inches thick. Paul Revere forged the copper spikes and bolts that held the planks in place and the copper sheathing that protected the hull.</a:t>
            </a:r>
            <a:endParaRPr sz="1300">
              <a:solidFill>
                <a:srgbClr val="1C4587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1C4587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C4587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She was first put to sea in </a:t>
            </a:r>
            <a:r>
              <a:rPr lang="en" sz="1700" b="1">
                <a:solidFill>
                  <a:srgbClr val="1C4587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July 1798</a:t>
            </a:r>
            <a:r>
              <a:rPr lang="en" sz="1700">
                <a:solidFill>
                  <a:srgbClr val="1C4587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!</a:t>
            </a:r>
            <a:endParaRPr sz="1700">
              <a:solidFill>
                <a:srgbClr val="1C4587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1C4587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C4587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How long ago was that?</a:t>
            </a:r>
            <a:endParaRPr sz="1700">
              <a:solidFill>
                <a:srgbClr val="1C4587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1C4587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C4587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Is she closer to 200 or 250 years old? How close?</a:t>
            </a:r>
            <a:endParaRPr sz="1700">
              <a:solidFill>
                <a:srgbClr val="1C4587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5" name="Google Shape;14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87" y="88325"/>
            <a:ext cx="6681612" cy="445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31"/>
          <p:cNvSpPr txBox="1"/>
          <p:nvPr/>
        </p:nvSpPr>
        <p:spPr>
          <a:xfrm>
            <a:off x="105400" y="4595425"/>
            <a:ext cx="66489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i="1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The USS Constitution is the oldest U.S. warship still in commission</a:t>
            </a:r>
            <a:endParaRPr sz="1700" i="1">
              <a:solidFill>
                <a:schemeClr val="dk2"/>
              </a:solidFill>
            </a:endParaRPr>
          </a:p>
        </p:txBody>
      </p:sp>
      <p:sp>
        <p:nvSpPr>
          <p:cNvPr id="147" name="Google Shape;147;p31"/>
          <p:cNvSpPr txBox="1"/>
          <p:nvPr/>
        </p:nvSpPr>
        <p:spPr>
          <a:xfrm>
            <a:off x="6896000" y="46150"/>
            <a:ext cx="21714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rgbClr val="1C4587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HAPPY BIRTHDAY TO THE US NAVY!!!</a:t>
            </a:r>
            <a:endParaRPr/>
          </a:p>
        </p:txBody>
      </p:sp>
      <p:sp>
        <p:nvSpPr>
          <p:cNvPr id="148" name="Google Shape;148;p31"/>
          <p:cNvSpPr txBox="1"/>
          <p:nvPr/>
        </p:nvSpPr>
        <p:spPr>
          <a:xfrm>
            <a:off x="833105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3.NBT.A1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4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body" idx="1"/>
          </p:nvPr>
        </p:nvSpPr>
        <p:spPr>
          <a:xfrm>
            <a:off x="5603575" y="152400"/>
            <a:ext cx="3317700" cy="362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274E13"/>
                </a:solidFill>
              </a:rPr>
              <a:t>Which one doesn’t belong?</a:t>
            </a:r>
            <a:endParaRPr sz="2900" b="1">
              <a:solidFill>
                <a:srgbClr val="274E13"/>
              </a:solidFill>
            </a:endParaRPr>
          </a:p>
        </p:txBody>
      </p:sp>
      <p:pic>
        <p:nvPicPr>
          <p:cNvPr id="154" name="Google Shape;15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63675"/>
            <a:ext cx="4871549" cy="5017751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32"/>
          <p:cNvSpPr txBox="1"/>
          <p:nvPr/>
        </p:nvSpPr>
        <p:spPr>
          <a:xfrm>
            <a:off x="833105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3.G.A2</a:t>
            </a:r>
            <a:endParaRPr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358350"/>
            <a:ext cx="6800625" cy="388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78600" y="442700"/>
            <a:ext cx="1009250" cy="91695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33"/>
          <p:cNvSpPr txBox="1"/>
          <p:nvPr/>
        </p:nvSpPr>
        <p:spPr>
          <a:xfrm>
            <a:off x="8087850" y="589600"/>
            <a:ext cx="9591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= 6</a:t>
            </a:r>
            <a:endParaRPr sz="2300" b="1"/>
          </a:p>
        </p:txBody>
      </p:sp>
      <p:sp>
        <p:nvSpPr>
          <p:cNvPr id="163" name="Google Shape;163;p33"/>
          <p:cNvSpPr/>
          <p:nvPr/>
        </p:nvSpPr>
        <p:spPr>
          <a:xfrm>
            <a:off x="7078600" y="2234475"/>
            <a:ext cx="1968300" cy="1718100"/>
          </a:xfrm>
          <a:prstGeom prst="wedgeEllipseCallout">
            <a:avLst>
              <a:gd name="adj1" fmla="val -53845"/>
              <a:gd name="adj2" fmla="val 52923"/>
            </a:avLst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/>
              <a:t>If this graph could talk, what would it say?</a:t>
            </a:r>
            <a:endParaRPr sz="1700" b="1"/>
          </a:p>
        </p:txBody>
      </p:sp>
      <p:sp>
        <p:nvSpPr>
          <p:cNvPr id="164" name="Google Shape;164;p33"/>
          <p:cNvSpPr txBox="1"/>
          <p:nvPr/>
        </p:nvSpPr>
        <p:spPr>
          <a:xfrm>
            <a:off x="833105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3.MD.B3</a:t>
            </a:r>
            <a:endParaRPr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4"/>
          <p:cNvSpPr txBox="1">
            <a:spLocks noGrp="1"/>
          </p:cNvSpPr>
          <p:nvPr>
            <p:ph type="body" idx="1"/>
          </p:nvPr>
        </p:nvSpPr>
        <p:spPr>
          <a:xfrm>
            <a:off x="221350" y="4094400"/>
            <a:ext cx="5322600" cy="84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C4587"/>
                </a:solidFill>
              </a:rPr>
              <a:t>WOULD YOU RATHER… </a:t>
            </a:r>
            <a:endParaRPr sz="1900" b="1">
              <a:solidFill>
                <a:srgbClr val="1C458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C4587"/>
                </a:solidFill>
              </a:rPr>
              <a:t>carry the thermos of lemonade or </a:t>
            </a:r>
            <a:endParaRPr sz="1900" b="1">
              <a:solidFill>
                <a:srgbClr val="1C458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C4587"/>
                </a:solidFill>
              </a:rPr>
              <a:t>7 jumbo bags of chips to the football game?</a:t>
            </a:r>
            <a:endParaRPr sz="1900" b="1">
              <a:solidFill>
                <a:srgbClr val="1C4587"/>
              </a:solidFill>
            </a:endParaRPr>
          </a:p>
        </p:txBody>
      </p:sp>
      <p:pic>
        <p:nvPicPr>
          <p:cNvPr id="170" name="Google Shape;17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33250" y="0"/>
            <a:ext cx="3925775" cy="392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77125" y="126450"/>
            <a:ext cx="2194875" cy="323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81725" y="347812"/>
            <a:ext cx="2194875" cy="323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99400" y="621825"/>
            <a:ext cx="2194875" cy="323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21187" y="864250"/>
            <a:ext cx="2194875" cy="323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82950" y="1169950"/>
            <a:ext cx="2194875" cy="323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48075" y="1369300"/>
            <a:ext cx="2194875" cy="323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65225" y="1710925"/>
            <a:ext cx="2194875" cy="323015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34"/>
          <p:cNvSpPr txBox="1"/>
          <p:nvPr/>
        </p:nvSpPr>
        <p:spPr>
          <a:xfrm>
            <a:off x="8437800" y="4831675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3.SMP.3</a:t>
            </a:r>
            <a:endParaRPr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5"/>
          <p:cNvSpPr txBox="1">
            <a:spLocks noGrp="1"/>
          </p:cNvSpPr>
          <p:nvPr>
            <p:ph type="body" idx="1"/>
          </p:nvPr>
        </p:nvSpPr>
        <p:spPr>
          <a:xfrm>
            <a:off x="137950" y="162150"/>
            <a:ext cx="2212500" cy="43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F1C04"/>
                </a:solidFill>
              </a:rPr>
              <a:t>Fresh baked cookies!</a:t>
            </a:r>
            <a:endParaRPr sz="2300" b="1">
              <a:solidFill>
                <a:srgbClr val="2F1C0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2F1C0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F1C04"/>
                </a:solidFill>
              </a:rPr>
              <a:t>I need to share these EQUALLY with my friends.</a:t>
            </a:r>
            <a:endParaRPr sz="2300" b="1">
              <a:solidFill>
                <a:srgbClr val="2F1C0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2F1C0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F1C04"/>
                </a:solidFill>
              </a:rPr>
              <a:t>I baked 24 cookies.</a:t>
            </a:r>
            <a:endParaRPr sz="2300" b="1">
              <a:solidFill>
                <a:srgbClr val="2F1C04"/>
              </a:solidFill>
            </a:endParaRPr>
          </a:p>
        </p:txBody>
      </p:sp>
      <p:pic>
        <p:nvPicPr>
          <p:cNvPr id="184" name="Google Shape;18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34950" y="56750"/>
            <a:ext cx="6655874" cy="499190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35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3.OA.A2</a:t>
            </a:r>
            <a:endParaRPr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6"/>
          <p:cNvSpPr txBox="1">
            <a:spLocks noGrp="1"/>
          </p:cNvSpPr>
          <p:nvPr>
            <p:ph type="body" idx="1"/>
          </p:nvPr>
        </p:nvSpPr>
        <p:spPr>
          <a:xfrm>
            <a:off x="7114475" y="225375"/>
            <a:ext cx="1848900" cy="364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0C343D"/>
                </a:solidFill>
              </a:rPr>
              <a:t>Which one doesn’t belong?</a:t>
            </a:r>
            <a:endParaRPr sz="2900" b="1">
              <a:solidFill>
                <a:srgbClr val="0C343D"/>
              </a:solidFill>
            </a:endParaRPr>
          </a:p>
        </p:txBody>
      </p:sp>
      <p:pic>
        <p:nvPicPr>
          <p:cNvPr id="191" name="Google Shape;19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075" y="66978"/>
            <a:ext cx="6891325" cy="499220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36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3.OA.C7</a:t>
            </a:r>
            <a:endParaRPr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7"/>
          <p:cNvSpPr txBox="1">
            <a:spLocks noGrp="1"/>
          </p:cNvSpPr>
          <p:nvPr>
            <p:ph type="body" idx="1"/>
          </p:nvPr>
        </p:nvSpPr>
        <p:spPr>
          <a:xfrm>
            <a:off x="1572600" y="1966650"/>
            <a:ext cx="5998800" cy="269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/>
              <a:t>3 x 5 x 2  =  5 x 2 x 3</a:t>
            </a:r>
            <a:endParaRPr sz="31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1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/>
              <a:t>7 x 10  &lt;  10 x 7</a:t>
            </a:r>
            <a:endParaRPr sz="31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1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/>
              <a:t>7 x 10 x 1  =  10 x 7</a:t>
            </a:r>
            <a:endParaRPr sz="3100" b="1"/>
          </a:p>
        </p:txBody>
      </p:sp>
      <p:pic>
        <p:nvPicPr>
          <p:cNvPr id="198" name="Google Shape;19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3238" y="162950"/>
            <a:ext cx="3057525" cy="1495425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37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3.OA.B5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8"/>
          <p:cNvSpPr txBox="1">
            <a:spLocks noGrp="1"/>
          </p:cNvSpPr>
          <p:nvPr>
            <p:ph type="body" idx="1"/>
          </p:nvPr>
        </p:nvSpPr>
        <p:spPr>
          <a:xfrm>
            <a:off x="7441200" y="0"/>
            <a:ext cx="1575600" cy="495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85200C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The number of kernels per ear can vary from 500 to about 1,200.</a:t>
            </a:r>
            <a:endParaRPr sz="2300" b="1">
              <a:solidFill>
                <a:srgbClr val="85200C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85200C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85200C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How many kernels might be here?</a:t>
            </a:r>
            <a:endParaRPr sz="2300" b="1">
              <a:solidFill>
                <a:srgbClr val="85200C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5" name="Google Shape;205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40575" cy="480165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38"/>
          <p:cNvSpPr txBox="1"/>
          <p:nvPr/>
        </p:nvSpPr>
        <p:spPr>
          <a:xfrm>
            <a:off x="0" y="4884375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3.NBT.A3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9"/>
          <p:cNvSpPr txBox="1">
            <a:spLocks noGrp="1"/>
          </p:cNvSpPr>
          <p:nvPr>
            <p:ph type="body" idx="1"/>
          </p:nvPr>
        </p:nvSpPr>
        <p:spPr>
          <a:xfrm>
            <a:off x="558625" y="330775"/>
            <a:ext cx="5112000" cy="434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B45F06"/>
                </a:solidFill>
              </a:rPr>
              <a:t>What do we notice?</a:t>
            </a:r>
            <a:endParaRPr sz="2300" b="1">
              <a:solidFill>
                <a:srgbClr val="B45F0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B45F0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B45F06"/>
                </a:solidFill>
              </a:rPr>
              <a:t>What do we wonder?</a:t>
            </a:r>
            <a:endParaRPr sz="2300" b="1">
              <a:solidFill>
                <a:srgbClr val="B45F0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B45F0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B45F06"/>
                </a:solidFill>
              </a:rPr>
              <a:t>Make an estimate!</a:t>
            </a:r>
            <a:endParaRPr sz="2300" b="1">
              <a:solidFill>
                <a:srgbClr val="B45F0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B45F0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B45F06"/>
                </a:solidFill>
              </a:rPr>
              <a:t>There are 263 in the jar!</a:t>
            </a:r>
            <a:endParaRPr sz="2300" b="1">
              <a:solidFill>
                <a:srgbClr val="B45F0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B45F0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B45F06"/>
                </a:solidFill>
              </a:rPr>
              <a:t>What TEN is this closest to?</a:t>
            </a:r>
            <a:endParaRPr sz="2300" b="1">
              <a:solidFill>
                <a:srgbClr val="B45F0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B45F0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B45F06"/>
                </a:solidFill>
              </a:rPr>
              <a:t>What HUNDRED is this closest to?</a:t>
            </a:r>
            <a:endParaRPr sz="2300" b="1">
              <a:solidFill>
                <a:srgbClr val="B45F06"/>
              </a:solidFill>
            </a:endParaRPr>
          </a:p>
        </p:txBody>
      </p:sp>
      <p:pic>
        <p:nvPicPr>
          <p:cNvPr id="212" name="Google Shape;21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5075" y="63225"/>
            <a:ext cx="3131400" cy="4999774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39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3.NBT.A1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40"/>
          <p:cNvSpPr txBox="1">
            <a:spLocks noGrp="1"/>
          </p:cNvSpPr>
          <p:nvPr>
            <p:ph type="body" idx="1"/>
          </p:nvPr>
        </p:nvSpPr>
        <p:spPr>
          <a:xfrm>
            <a:off x="1572600" y="1711525"/>
            <a:ext cx="5998800" cy="261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351C75"/>
                </a:solidFill>
              </a:rPr>
              <a:t>127 + 5  =  127 + 2 + 3</a:t>
            </a:r>
            <a:endParaRPr sz="3100" b="1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100" b="1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351C75"/>
                </a:solidFill>
              </a:rPr>
              <a:t>137 + 5  =  140 + 2</a:t>
            </a:r>
            <a:endParaRPr sz="3100" b="1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100" b="1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351C75"/>
                </a:solidFill>
              </a:rPr>
              <a:t>147 + 5  =  150 + 2</a:t>
            </a:r>
            <a:endParaRPr sz="3100" b="1">
              <a:solidFill>
                <a:srgbClr val="351C75"/>
              </a:solidFill>
            </a:endParaRPr>
          </a:p>
        </p:txBody>
      </p:sp>
      <p:sp>
        <p:nvSpPr>
          <p:cNvPr id="219" name="Google Shape;219;p40"/>
          <p:cNvSpPr txBox="1"/>
          <p:nvPr/>
        </p:nvSpPr>
        <p:spPr>
          <a:xfrm>
            <a:off x="3006750" y="306550"/>
            <a:ext cx="3130500" cy="985200"/>
          </a:xfrm>
          <a:prstGeom prst="rect">
            <a:avLst/>
          </a:prstGeom>
          <a:solidFill>
            <a:srgbClr val="20124D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rPr>
              <a:t>Prove it!</a:t>
            </a:r>
            <a:endParaRPr sz="5200">
              <a:solidFill>
                <a:schemeClr val="lt1"/>
              </a:solidFill>
              <a:latin typeface="Paytone One"/>
              <a:ea typeface="Paytone One"/>
              <a:cs typeface="Paytone One"/>
              <a:sym typeface="Paytone One"/>
            </a:endParaRPr>
          </a:p>
        </p:txBody>
      </p:sp>
      <p:sp>
        <p:nvSpPr>
          <p:cNvPr id="220" name="Google Shape;220;p40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3.OA.D9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41"/>
          <p:cNvSpPr txBox="1">
            <a:spLocks noGrp="1"/>
          </p:cNvSpPr>
          <p:nvPr>
            <p:ph type="body" idx="1"/>
          </p:nvPr>
        </p:nvSpPr>
        <p:spPr>
          <a:xfrm>
            <a:off x="6745575" y="326750"/>
            <a:ext cx="2297700" cy="422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Did you know that the Blanding’s Turtle can live to be 80 years old!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Starting at age 18 she lays 10 eggs per year!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What math sentences can you create?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41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3.OA.D8</a:t>
            </a:r>
            <a:endParaRPr sz="1100"/>
          </a:p>
        </p:txBody>
      </p:sp>
      <p:pic>
        <p:nvPicPr>
          <p:cNvPr id="227" name="Google Shape;227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486174" cy="486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42"/>
          <p:cNvSpPr txBox="1">
            <a:spLocks noGrp="1"/>
          </p:cNvSpPr>
          <p:nvPr>
            <p:ph type="body" idx="1"/>
          </p:nvPr>
        </p:nvSpPr>
        <p:spPr>
          <a:xfrm>
            <a:off x="1465050" y="4077775"/>
            <a:ext cx="6626700" cy="605100"/>
          </a:xfrm>
          <a:prstGeom prst="rect">
            <a:avLst/>
          </a:prstGeom>
          <a:solidFill>
            <a:srgbClr val="CC0000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dk1"/>
                </a:solidFill>
              </a:rPr>
              <a:t>WOULD YOU RATHER have the mixed candy </a:t>
            </a:r>
            <a:endParaRPr sz="19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dk1"/>
                </a:solidFill>
              </a:rPr>
              <a:t>or 2 giant bars?</a:t>
            </a:r>
            <a:endParaRPr sz="1900" b="1">
              <a:solidFill>
                <a:schemeClr val="dk1"/>
              </a:solidFill>
            </a:endParaRPr>
          </a:p>
        </p:txBody>
      </p:sp>
      <p:pic>
        <p:nvPicPr>
          <p:cNvPr id="233" name="Google Shape;233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5050" y="-12"/>
            <a:ext cx="2457050" cy="406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05691" y="152000"/>
            <a:ext cx="4286033" cy="3925775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42"/>
          <p:cNvSpPr txBox="1"/>
          <p:nvPr/>
        </p:nvSpPr>
        <p:spPr>
          <a:xfrm>
            <a:off x="7198800" y="1812875"/>
            <a:ext cx="78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42"/>
          <p:cNvSpPr txBox="1"/>
          <p:nvPr/>
        </p:nvSpPr>
        <p:spPr>
          <a:xfrm>
            <a:off x="6819425" y="2012800"/>
            <a:ext cx="12723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/>
              <a:t>453 grams</a:t>
            </a:r>
            <a:endParaRPr sz="1700" b="1"/>
          </a:p>
        </p:txBody>
      </p:sp>
      <p:sp>
        <p:nvSpPr>
          <p:cNvPr id="237" name="Google Shape;237;p42"/>
          <p:cNvSpPr txBox="1"/>
          <p:nvPr/>
        </p:nvSpPr>
        <p:spPr>
          <a:xfrm>
            <a:off x="2972275" y="3411950"/>
            <a:ext cx="9072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/>
              <a:t>884 grams</a:t>
            </a:r>
            <a:endParaRPr sz="1700" b="1"/>
          </a:p>
        </p:txBody>
      </p:sp>
      <p:sp>
        <p:nvSpPr>
          <p:cNvPr id="238" name="Google Shape;238;p42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3.MD.A2</a:t>
            </a:r>
            <a:endParaRPr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597</Words>
  <Application>Microsoft Macintosh PowerPoint</Application>
  <PresentationFormat>On-screen Show (16:9)</PresentationFormat>
  <Paragraphs>117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EB Garamond</vt:lpstr>
      <vt:lpstr>Paytone One</vt:lpstr>
      <vt:lpstr>Arial</vt:lpstr>
      <vt:lpstr>Roboto</vt:lpstr>
      <vt:lpstr>Simple Light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2021-09-08T22:29:58Z</dcterms:modified>
</cp:coreProperties>
</file>