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ecf8b46f2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ecf8b46f2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October 4,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eecf8b46f2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eecf8b46f2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ecf8b46f2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eecf8b46f2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eecf8b46f2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eecf8b46f2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eecf8b46f2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eecf8b46f2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eecf8b46f2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eecf8b46f2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12, 2021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INDIGENOUS PEOPLE DAY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eecf8b46f2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eecf8b46f2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eecf8b46f2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eecf8b46f2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eecf8b46f2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eecf8b46f2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eecf8b46f2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eecf8b46f2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18, 2021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eecf8b46f2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eecf8b46f2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eecf8b46f2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eecf8b46f2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eecf8b46f2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eecf8b46f2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eecf8b46f2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eecf8b46f2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eecf8b46f2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eecf8b46f2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25, 2021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eecf8b46f2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eecf8b46f2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eecf8b46f2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eecf8b46f2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eecf8b46f2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eecf8b46f2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eecf8b46f2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eecf8b46f2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092675" cy="456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/>
          <p:nvPr/>
        </p:nvSpPr>
        <p:spPr>
          <a:xfrm>
            <a:off x="6534775" y="152400"/>
            <a:ext cx="2339700" cy="46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It’s National Day in China!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Wow! Look at all of the flowers!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Do you wonder how many there are?</a:t>
            </a:r>
            <a:endParaRPr sz="2300" b="1">
              <a:solidFill>
                <a:srgbClr val="CC0000"/>
              </a:solidFill>
            </a:endParaRPr>
          </a:p>
        </p:txBody>
      </p:sp>
      <p:sp>
        <p:nvSpPr>
          <p:cNvPr id="101" name="Google Shape;101;p25"/>
          <p:cNvSpPr txBox="1"/>
          <p:nvPr/>
        </p:nvSpPr>
        <p:spPr>
          <a:xfrm>
            <a:off x="0" y="48357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2.NBT.A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46100" y="4885775"/>
            <a:ext cx="3702300" cy="27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/>
              <a:t>YouCubed.org  The Packer’s 2019 Fresh Trends</a:t>
            </a:r>
            <a:endParaRPr sz="900" i="1"/>
          </a:p>
        </p:txBody>
      </p:sp>
      <p:pic>
        <p:nvPicPr>
          <p:cNvPr id="107" name="Google Shape;10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075"/>
            <a:ext cx="4720298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6"/>
          <p:cNvSpPr txBox="1"/>
          <p:nvPr/>
        </p:nvSpPr>
        <p:spPr>
          <a:xfrm>
            <a:off x="5395625" y="418275"/>
            <a:ext cx="31572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990000"/>
                </a:solidFill>
              </a:rPr>
              <a:t>What do you notice?</a:t>
            </a:r>
            <a:endParaRPr sz="24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990000"/>
                </a:solidFill>
              </a:rPr>
              <a:t>What do you wonder?</a:t>
            </a:r>
            <a:endParaRPr sz="24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990000"/>
                </a:solidFill>
              </a:rPr>
              <a:t>If this info-graph could talk, what would it say?</a:t>
            </a:r>
            <a:endParaRPr sz="2400" b="1">
              <a:solidFill>
                <a:srgbClr val="990000"/>
              </a:solidFill>
            </a:endParaRPr>
          </a:p>
        </p:txBody>
      </p:sp>
      <p:sp>
        <p:nvSpPr>
          <p:cNvPr id="109" name="Google Shape;109;p26"/>
          <p:cNvSpPr txBox="1"/>
          <p:nvPr/>
        </p:nvSpPr>
        <p:spPr>
          <a:xfrm>
            <a:off x="8257100" y="4789500"/>
            <a:ext cx="887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2.MD.D10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>
            <a:spLocks noGrp="1"/>
          </p:cNvSpPr>
          <p:nvPr>
            <p:ph type="body" idx="1"/>
          </p:nvPr>
        </p:nvSpPr>
        <p:spPr>
          <a:xfrm>
            <a:off x="6598025" y="600775"/>
            <a:ext cx="2445300" cy="3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Doublet Hill Loop is a 2 mile trail in Weston.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Have you ever hiked it?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long did it take?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can hike 1 mile in 20 minutes, how long would it take?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close is that to 1 hour?</a:t>
            </a:r>
            <a:endParaRPr/>
          </a:p>
        </p:txBody>
      </p:sp>
      <p:pic>
        <p:nvPicPr>
          <p:cNvPr id="115" name="Google Shape;11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261299" cy="469597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2.MD.C7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8"/>
          <p:cNvSpPr txBox="1">
            <a:spLocks noGrp="1"/>
          </p:cNvSpPr>
          <p:nvPr>
            <p:ph type="body" idx="1"/>
          </p:nvPr>
        </p:nvSpPr>
        <p:spPr>
          <a:xfrm>
            <a:off x="322225" y="68075"/>
            <a:ext cx="4484100" cy="124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Sharada Navratri Celebration </a:t>
            </a:r>
            <a:endParaRPr sz="2300" b="1">
              <a:solidFill>
                <a:srgbClr val="7F6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in India</a:t>
            </a:r>
            <a:endParaRPr sz="2300">
              <a:solidFill>
                <a:srgbClr val="7F6000"/>
              </a:solidFill>
            </a:endParaRPr>
          </a:p>
        </p:txBody>
      </p:sp>
      <p:pic>
        <p:nvPicPr>
          <p:cNvPr id="122" name="Google Shape;12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7550" y="68075"/>
            <a:ext cx="4026276" cy="50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8"/>
          <p:cNvSpPr txBox="1"/>
          <p:nvPr/>
        </p:nvSpPr>
        <p:spPr>
          <a:xfrm>
            <a:off x="369000" y="1623150"/>
            <a:ext cx="4203000" cy="22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</a:rPr>
              <a:t>How many Baddam Laduu or Almond Bites do we see?</a:t>
            </a:r>
            <a:endParaRPr sz="1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</a:rPr>
              <a:t>How many don’t we see?</a:t>
            </a:r>
            <a:endParaRPr sz="1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</a:rPr>
              <a:t>Write some number sentences to match your mathematical thinking!</a:t>
            </a:r>
            <a:endParaRPr sz="1900" b="1">
              <a:solidFill>
                <a:srgbClr val="BF9000"/>
              </a:solidFill>
            </a:endParaRPr>
          </a:p>
        </p:txBody>
      </p:sp>
      <p:sp>
        <p:nvSpPr>
          <p:cNvPr id="124" name="Google Shape;124;p28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2.OA.B2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>
            <a:spLocks noGrp="1"/>
          </p:cNvSpPr>
          <p:nvPr>
            <p:ph type="body" idx="1"/>
          </p:nvPr>
        </p:nvSpPr>
        <p:spPr>
          <a:xfrm>
            <a:off x="6165875" y="235925"/>
            <a:ext cx="2716200" cy="38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0124D"/>
                </a:solidFill>
              </a:rPr>
              <a:t>Which one doesn’t belong?</a:t>
            </a:r>
            <a:endParaRPr sz="2900" b="1">
              <a:solidFill>
                <a:srgbClr val="20124D"/>
              </a:solidFill>
            </a:endParaRPr>
          </a:p>
        </p:txBody>
      </p:sp>
      <p:pic>
        <p:nvPicPr>
          <p:cNvPr id="130" name="Google Shape;1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824899" cy="48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2.G.A1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>
            <a:spLocks noGrp="1"/>
          </p:cNvSpPr>
          <p:nvPr>
            <p:ph type="body" idx="1"/>
          </p:nvPr>
        </p:nvSpPr>
        <p:spPr>
          <a:xfrm>
            <a:off x="4637575" y="120775"/>
            <a:ext cx="4015800" cy="463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“Soar above the sails” </a:t>
            </a:r>
            <a:endParaRPr sz="23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by our amazing Art Teacher </a:t>
            </a:r>
            <a:endParaRPr sz="23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Jacob Yellow Eagle Ginga</a:t>
            </a:r>
            <a:endParaRPr sz="23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What interesting shapes do we see in this mural?</a:t>
            </a:r>
            <a:endParaRPr sz="23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B5394"/>
                </a:solidFill>
              </a:rPr>
              <a:t>Sketch one of the shapes, and describe it using lots of rich math language!</a:t>
            </a:r>
            <a:endParaRPr sz="2300">
              <a:solidFill>
                <a:srgbClr val="0B5394"/>
              </a:solidFill>
            </a:endParaRPr>
          </a:p>
        </p:txBody>
      </p:sp>
      <p:pic>
        <p:nvPicPr>
          <p:cNvPr id="137" name="Google Shape;13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10694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30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2.G.A1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1"/>
          <p:cNvSpPr txBox="1">
            <a:spLocks noGrp="1"/>
          </p:cNvSpPr>
          <p:nvPr>
            <p:ph type="body" idx="1"/>
          </p:nvPr>
        </p:nvSpPr>
        <p:spPr>
          <a:xfrm>
            <a:off x="152400" y="4230575"/>
            <a:ext cx="61581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073763"/>
                </a:solidFill>
              </a:rPr>
              <a:t>Happy Birthday to the US Navy!</a:t>
            </a:r>
            <a:endParaRPr sz="1900" i="1">
              <a:solidFill>
                <a:srgbClr val="073763"/>
              </a:solidFill>
            </a:endParaRPr>
          </a:p>
        </p:txBody>
      </p:sp>
      <p:sp>
        <p:nvSpPr>
          <p:cNvPr id="144" name="Google Shape;144;p31"/>
          <p:cNvSpPr txBox="1"/>
          <p:nvPr/>
        </p:nvSpPr>
        <p:spPr>
          <a:xfrm>
            <a:off x="7388500" y="152400"/>
            <a:ext cx="1570500" cy="51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0101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THE USS GERALD FORD</a:t>
            </a:r>
            <a:endParaRPr sz="1700" b="1">
              <a:solidFill>
                <a:srgbClr val="10101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0101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This amazing class of Aircraft Carrier is 1,092 feet long</a:t>
            </a:r>
            <a:endParaRPr sz="1700" b="1">
              <a:solidFill>
                <a:srgbClr val="10101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0101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What can we say about that number?</a:t>
            </a:r>
            <a:endParaRPr sz="1700" b="1">
              <a:solidFill>
                <a:srgbClr val="10101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0101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How long is that?</a:t>
            </a:r>
            <a:endParaRPr sz="1700" b="1">
              <a:solidFill>
                <a:srgbClr val="10101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700" b="1">
              <a:solidFill>
                <a:srgbClr val="10101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5" name="Google Shape;1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142999" cy="4021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1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2.OA.A3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2"/>
          <p:cNvSpPr txBox="1">
            <a:spLocks noGrp="1"/>
          </p:cNvSpPr>
          <p:nvPr>
            <p:ph type="body" idx="1"/>
          </p:nvPr>
        </p:nvSpPr>
        <p:spPr>
          <a:xfrm>
            <a:off x="2830750" y="309700"/>
            <a:ext cx="5998800" cy="38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/>
              <a:t>34 + 10  &gt;  24 + 10</a:t>
            </a:r>
            <a:endParaRPr sz="3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/>
              <a:t>20 - 5  &lt;  15 - 5</a:t>
            </a:r>
            <a:endParaRPr sz="3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/>
              <a:t>30 - 10  =  20 + 10</a:t>
            </a:r>
            <a:endParaRPr sz="3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2" name="Google Shape;15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2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2.OA.A4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3"/>
          <p:cNvSpPr txBox="1">
            <a:spLocks noGrp="1"/>
          </p:cNvSpPr>
          <p:nvPr>
            <p:ph type="body" idx="1"/>
          </p:nvPr>
        </p:nvSpPr>
        <p:spPr>
          <a:xfrm>
            <a:off x="165550" y="178300"/>
            <a:ext cx="1872000" cy="403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What do we notice?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What do we wonder?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What’s going on in this graph?</a:t>
            </a:r>
            <a:endParaRPr sz="2300" b="1">
              <a:solidFill>
                <a:srgbClr val="CC0000"/>
              </a:solidFill>
            </a:endParaRPr>
          </a:p>
        </p:txBody>
      </p:sp>
      <p:pic>
        <p:nvPicPr>
          <p:cNvPr id="159" name="Google Shape;15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9125" y="303900"/>
            <a:ext cx="6906725" cy="440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3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2.MD.D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>
            <a:spLocks noGrp="1"/>
          </p:cNvSpPr>
          <p:nvPr>
            <p:ph type="body" idx="1"/>
          </p:nvPr>
        </p:nvSpPr>
        <p:spPr>
          <a:xfrm>
            <a:off x="748325" y="2968950"/>
            <a:ext cx="7841700" cy="13314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</a:rPr>
              <a:t>WOULD YOU RATHER carry 2 baskets of 10 apples</a:t>
            </a:r>
            <a:endParaRPr sz="2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</a:rPr>
              <a:t>or</a:t>
            </a:r>
            <a:endParaRPr sz="2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</a:rPr>
              <a:t>30 apples without a basket?</a:t>
            </a:r>
            <a:endParaRPr sz="23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66" name="Google Shape;16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325" y="393950"/>
            <a:ext cx="1986099" cy="257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4425" y="393950"/>
            <a:ext cx="1986099" cy="2574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0513" y="393950"/>
            <a:ext cx="3869537" cy="257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4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2.SMP.3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5"/>
          <p:cNvSpPr txBox="1">
            <a:spLocks noGrp="1"/>
          </p:cNvSpPr>
          <p:nvPr>
            <p:ph type="body" idx="1"/>
          </p:nvPr>
        </p:nvSpPr>
        <p:spPr>
          <a:xfrm>
            <a:off x="94850" y="57550"/>
            <a:ext cx="2719200" cy="465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Wow! Look at all of this Indian corn!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How many ears are here?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What is an estimate that is too low?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Too high?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Just right?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5" name="Google Shape;17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376" y="57550"/>
            <a:ext cx="6214325" cy="492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5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2.NBT.A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6"/>
          <p:cNvSpPr txBox="1">
            <a:spLocks noGrp="1"/>
          </p:cNvSpPr>
          <p:nvPr>
            <p:ph type="body" idx="1"/>
          </p:nvPr>
        </p:nvSpPr>
        <p:spPr>
          <a:xfrm>
            <a:off x="1572600" y="4468950"/>
            <a:ext cx="5998800" cy="51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Which one doesn’t belong?</a:t>
            </a:r>
            <a:endParaRPr sz="2300" b="1"/>
          </a:p>
        </p:txBody>
      </p:sp>
      <p:pic>
        <p:nvPicPr>
          <p:cNvPr id="182" name="Google Shape;18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875" y="99700"/>
            <a:ext cx="7828250" cy="436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6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2.OA.B8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7"/>
          <p:cNvSpPr txBox="1">
            <a:spLocks noGrp="1"/>
          </p:cNvSpPr>
          <p:nvPr>
            <p:ph type="body" idx="1"/>
          </p:nvPr>
        </p:nvSpPr>
        <p:spPr>
          <a:xfrm>
            <a:off x="6271275" y="152400"/>
            <a:ext cx="2656200" cy="39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If the length of the first leaf is 9 centimeters,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what might the other three leaves be?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89" name="Google Shape;18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908076" cy="420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2.MD.A3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 txBox="1">
            <a:spLocks noGrp="1"/>
          </p:cNvSpPr>
          <p:nvPr>
            <p:ph type="body" idx="1"/>
          </p:nvPr>
        </p:nvSpPr>
        <p:spPr>
          <a:xfrm>
            <a:off x="516450" y="4858200"/>
            <a:ext cx="62790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/>
              <a:t>“Enlightened Universe” by </a:t>
            </a:r>
            <a:r>
              <a:rPr lang="en" sz="1300" i="1">
                <a:solidFill>
                  <a:srgbClr val="333333"/>
                </a:solidFill>
                <a:highlight>
                  <a:srgbClr val="FFFFFF"/>
                </a:highlight>
              </a:rPr>
              <a:t>Cristobal Gabarron</a:t>
            </a:r>
            <a:endParaRPr sz="1300" i="1"/>
          </a:p>
        </p:txBody>
      </p:sp>
      <p:pic>
        <p:nvPicPr>
          <p:cNvPr id="196" name="Google Shape;19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250" y="822125"/>
            <a:ext cx="7994076" cy="4036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8"/>
          <p:cNvSpPr txBox="1"/>
          <p:nvPr/>
        </p:nvSpPr>
        <p:spPr>
          <a:xfrm>
            <a:off x="94850" y="84325"/>
            <a:ext cx="89379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IT’S UNITED NATIONS DAY!</a:t>
            </a:r>
            <a:endParaRPr sz="190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What shapes do we see in this geodesic dome? How many do we think are here?</a:t>
            </a:r>
            <a:endParaRPr sz="1900">
              <a:solidFill>
                <a:srgbClr val="6AA84F"/>
              </a:solidFill>
            </a:endParaRPr>
          </a:p>
        </p:txBody>
      </p:sp>
      <p:sp>
        <p:nvSpPr>
          <p:cNvPr id="198" name="Google Shape;198;p38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2.G.A1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9"/>
          <p:cNvSpPr txBox="1">
            <a:spLocks noGrp="1"/>
          </p:cNvSpPr>
          <p:nvPr>
            <p:ph type="body" idx="1"/>
          </p:nvPr>
        </p:nvSpPr>
        <p:spPr>
          <a:xfrm>
            <a:off x="7441200" y="152400"/>
            <a:ext cx="1644300" cy="40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C78D8"/>
                </a:solidFill>
              </a:rPr>
              <a:t>This mural in Boston is more than 50 feet high.</a:t>
            </a:r>
            <a:endParaRPr sz="2300" b="1">
              <a:solidFill>
                <a:srgbClr val="3C78D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3C78D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C78D8"/>
                </a:solidFill>
              </a:rPr>
              <a:t>How does that compare to your height?</a:t>
            </a:r>
            <a:endParaRPr sz="2300" b="1">
              <a:solidFill>
                <a:srgbClr val="3C78D8"/>
              </a:solidFill>
            </a:endParaRPr>
          </a:p>
        </p:txBody>
      </p:sp>
      <p:pic>
        <p:nvPicPr>
          <p:cNvPr id="204" name="Google Shape;20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5" y="152400"/>
            <a:ext cx="7301275" cy="40741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2.OA.A1</a:t>
            </a:r>
            <a:endParaRPr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0"/>
          <p:cNvSpPr txBox="1">
            <a:spLocks noGrp="1"/>
          </p:cNvSpPr>
          <p:nvPr>
            <p:ph type="body" idx="1"/>
          </p:nvPr>
        </p:nvSpPr>
        <p:spPr>
          <a:xfrm>
            <a:off x="5634925" y="436825"/>
            <a:ext cx="3197400" cy="41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How many pumpkins do we see?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1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How many more would we need to make 10?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How about 20? 30? 50? 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Do we see a pattern in our answers?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Describe the pattern.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sz="2300" b="1">
              <a:solidFill>
                <a:srgbClr val="B45F06"/>
              </a:solidFill>
            </a:endParaRPr>
          </a:p>
        </p:txBody>
      </p:sp>
      <p:pic>
        <p:nvPicPr>
          <p:cNvPr id="211" name="Google Shape;21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13" y="28575"/>
            <a:ext cx="5229225" cy="508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40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2.OA.B5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1"/>
          <p:cNvSpPr txBox="1">
            <a:spLocks noGrp="1"/>
          </p:cNvSpPr>
          <p:nvPr>
            <p:ph type="body" idx="1"/>
          </p:nvPr>
        </p:nvSpPr>
        <p:spPr>
          <a:xfrm>
            <a:off x="3153075" y="168650"/>
            <a:ext cx="3157500" cy="276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What do we notice?</a:t>
            </a:r>
            <a:br>
              <a:rPr lang="en" sz="2300" b="1"/>
            </a:br>
            <a:br>
              <a:rPr lang="en" sz="2300" b="1"/>
            </a:br>
            <a:r>
              <a:rPr lang="en" sz="2300" b="1"/>
              <a:t>What do we wonder?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What math question can we ask?</a:t>
            </a:r>
            <a:endParaRPr sz="2300" b="1"/>
          </a:p>
        </p:txBody>
      </p:sp>
      <p:pic>
        <p:nvPicPr>
          <p:cNvPr id="218" name="Google Shape;21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8661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2850" y="89150"/>
            <a:ext cx="1674000" cy="255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8000" y="2399925"/>
            <a:ext cx="1674000" cy="255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4325" y="1052300"/>
            <a:ext cx="1674000" cy="255172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41"/>
          <p:cNvSpPr/>
          <p:nvPr/>
        </p:nvSpPr>
        <p:spPr>
          <a:xfrm>
            <a:off x="3573050" y="3351700"/>
            <a:ext cx="2086800" cy="1296300"/>
          </a:xfrm>
          <a:prstGeom prst="wedgeEllipseCallout">
            <a:avLst>
              <a:gd name="adj1" fmla="val 73936"/>
              <a:gd name="adj2" fmla="val -34376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There are between 500 and 600 in each bag!</a:t>
            </a:r>
            <a:endParaRPr sz="1700" b="1"/>
          </a:p>
        </p:txBody>
      </p:sp>
      <p:sp>
        <p:nvSpPr>
          <p:cNvPr id="223" name="Google Shape;223;p41"/>
          <p:cNvSpPr txBox="1"/>
          <p:nvPr/>
        </p:nvSpPr>
        <p:spPr>
          <a:xfrm>
            <a:off x="8303475" y="4789500"/>
            <a:ext cx="840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2.NBT.B8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2"/>
          <p:cNvSpPr txBox="1">
            <a:spLocks noGrp="1"/>
          </p:cNvSpPr>
          <p:nvPr>
            <p:ph type="body" idx="1"/>
          </p:nvPr>
        </p:nvSpPr>
        <p:spPr>
          <a:xfrm>
            <a:off x="252975" y="3598825"/>
            <a:ext cx="6249600" cy="10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WOULD YOU RATHER have a bucket of small candy </a:t>
            </a: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OR 3 giant (of your favorite) candy bars? </a:t>
            </a:r>
            <a:endParaRPr sz="1900" b="1">
              <a:solidFill>
                <a:srgbClr val="FF9900"/>
              </a:solidFill>
            </a:endParaRPr>
          </a:p>
        </p:txBody>
      </p:sp>
      <p:pic>
        <p:nvPicPr>
          <p:cNvPr id="229" name="Google Shape;22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096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831979">
            <a:off x="4431558" y="1294511"/>
            <a:ext cx="4383233" cy="1956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556713">
            <a:off x="4838658" y="1473836"/>
            <a:ext cx="4383234" cy="1956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088606">
            <a:off x="5411358" y="1684961"/>
            <a:ext cx="4383233" cy="1956227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2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2.SMP.3</a:t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3"/>
          <p:cNvSpPr txBox="1">
            <a:spLocks noGrp="1"/>
          </p:cNvSpPr>
          <p:nvPr>
            <p:ph type="body" idx="1"/>
          </p:nvPr>
        </p:nvSpPr>
        <p:spPr>
          <a:xfrm>
            <a:off x="5705450" y="65275"/>
            <a:ext cx="3158400" cy="432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E69138"/>
                </a:solidFill>
              </a:rPr>
              <a:t>Which one doesn’t belong?</a:t>
            </a:r>
            <a:endParaRPr sz="2900" b="1">
              <a:solidFill>
                <a:srgbClr val="E69138"/>
              </a:solidFill>
            </a:endParaRPr>
          </a:p>
        </p:txBody>
      </p:sp>
      <p:pic>
        <p:nvPicPr>
          <p:cNvPr id="239" name="Google Shape;23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50" y="65275"/>
            <a:ext cx="5510475" cy="50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43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2.G.A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585</Words>
  <Application>Microsoft Macintosh PowerPoint</Application>
  <PresentationFormat>On-screen Show (16:9)</PresentationFormat>
  <Paragraphs>110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Times New Roman</vt:lpstr>
      <vt:lpstr>Arial</vt:lpstr>
      <vt:lpstr>Roboto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2021-09-08T22:25:44Z</dcterms:modified>
</cp:coreProperties>
</file>