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embeddedFontLst>
    <p:embeddedFont>
      <p:font typeface="Roboto" panose="02000000000000000000" pitchFamily="2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1"/>
  </p:normalViewPr>
  <p:slideViewPr>
    <p:cSldViewPr snapToGrid="0">
      <p:cViewPr varScale="1">
        <p:scale>
          <a:sx n="145" d="100"/>
          <a:sy n="145" d="100"/>
        </p:scale>
        <p:origin x="6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e84982ca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e84982ca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1, 2021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e84982ca8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e84982ca8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e84982ca8c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e84982ca8c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e84982ca8c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e84982ca8c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8, 2021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e84982ca8c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e84982ca8c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e84982ca8c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e84982ca8c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e84982ca8c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e84982ca8c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13, 2021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e84982ca8c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e84982ca8c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e84982ca8c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e84982ca8c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e84982ca8c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e84982ca8c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20, 2021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e84982ca8c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e84982ca8c_0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SEPTEMBER 17, 2021 CONSTITUTION DAY!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e84982ca8c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e84982ca8c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e84982ca8c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e84982ca8c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e84982ca8c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e84982ca8c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e84982ca8c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e84982ca8c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e84982ca8c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e84982ca8c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September 27, 2021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e84982ca8c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e84982ca8c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e84982ca8c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e84982ca8c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e84982ca8c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e84982ca8c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e84982ca8c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e84982ca8c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body" idx="1"/>
          </p:nvPr>
        </p:nvSpPr>
        <p:spPr>
          <a:xfrm>
            <a:off x="311700" y="347825"/>
            <a:ext cx="1806900" cy="405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1155CC"/>
                </a:solidFill>
              </a:rPr>
              <a:t>Which one doesn’t belong?</a:t>
            </a:r>
            <a:endParaRPr sz="3100" b="1">
              <a:solidFill>
                <a:srgbClr val="1155CC"/>
              </a:solidFill>
            </a:endParaRPr>
          </a:p>
        </p:txBody>
      </p:sp>
      <p:pic>
        <p:nvPicPr>
          <p:cNvPr id="100" name="Google Shape;10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7850" y="282400"/>
            <a:ext cx="6727376" cy="457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5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5.OA.B</a:t>
            </a:r>
            <a:endParaRPr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>
            <a:spLocks noGrp="1"/>
          </p:cNvSpPr>
          <p:nvPr>
            <p:ph type="body" idx="1"/>
          </p:nvPr>
        </p:nvSpPr>
        <p:spPr>
          <a:xfrm>
            <a:off x="311700" y="110125"/>
            <a:ext cx="1858500" cy="417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38761D"/>
                </a:solidFill>
              </a:rPr>
              <a:t>Would you rather buy . . .</a:t>
            </a:r>
            <a:endParaRPr sz="3700" b="1">
              <a:solidFill>
                <a:srgbClr val="38761D"/>
              </a:solidFill>
            </a:endParaRPr>
          </a:p>
        </p:txBody>
      </p:sp>
      <p:pic>
        <p:nvPicPr>
          <p:cNvPr id="107" name="Google Shape;10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3402" y="110125"/>
            <a:ext cx="6560876" cy="4920649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6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5.NBT.B7</a:t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6171" y="89875"/>
            <a:ext cx="3964829" cy="498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7"/>
          <p:cNvSpPr txBox="1"/>
          <p:nvPr/>
        </p:nvSpPr>
        <p:spPr>
          <a:xfrm>
            <a:off x="373525" y="89875"/>
            <a:ext cx="4333200" cy="39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002F4A"/>
                </a:solidFill>
                <a:latin typeface="Roboto"/>
                <a:ea typeface="Roboto"/>
                <a:cs typeface="Roboto"/>
                <a:sym typeface="Roboto"/>
              </a:rPr>
              <a:t>The Dorchester Heights Monument is 115 ft high.</a:t>
            </a:r>
            <a:endParaRPr sz="3100" b="1">
              <a:solidFill>
                <a:srgbClr val="002F4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300" b="1">
              <a:solidFill>
                <a:srgbClr val="002F4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100" b="1">
                <a:solidFill>
                  <a:srgbClr val="002F4A"/>
                </a:solidFill>
                <a:latin typeface="Roboto"/>
                <a:ea typeface="Roboto"/>
                <a:cs typeface="Roboto"/>
                <a:sym typeface="Roboto"/>
              </a:rPr>
              <a:t>If you are 4 ft. tall, how many of YOU would it take to reach the top?</a:t>
            </a:r>
            <a:endParaRPr sz="3100" i="1">
              <a:solidFill>
                <a:srgbClr val="002F4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" name="Google Shape;115;p27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5.NBT.B6</a:t>
            </a:r>
            <a:endParaRPr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8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i="1"/>
              <a:t>Happy Rosh Hashanah!</a:t>
            </a:r>
            <a:endParaRPr sz="1900" i="1"/>
          </a:p>
        </p:txBody>
      </p:sp>
      <p:pic>
        <p:nvPicPr>
          <p:cNvPr id="121" name="Google Shape;12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8625"/>
            <a:ext cx="7238400" cy="397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8"/>
          <p:cNvSpPr txBox="1"/>
          <p:nvPr/>
        </p:nvSpPr>
        <p:spPr>
          <a:xfrm>
            <a:off x="7390800" y="169100"/>
            <a:ext cx="1753200" cy="3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E0666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The number of seeds in a pomegranate can vary from </a:t>
            </a:r>
            <a:r>
              <a:rPr lang="en" sz="1900" b="1">
                <a:solidFill>
                  <a:srgbClr val="E0666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200 to about 1,400</a:t>
            </a:r>
            <a:r>
              <a:rPr lang="en" sz="1900">
                <a:solidFill>
                  <a:srgbClr val="E0666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. </a:t>
            </a:r>
            <a:endParaRPr sz="1900">
              <a:solidFill>
                <a:srgbClr val="E06666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E06666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E0666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How many seeds </a:t>
            </a:r>
            <a:r>
              <a:rPr lang="en" sz="1900" i="1">
                <a:solidFill>
                  <a:srgbClr val="E0666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MIGHT</a:t>
            </a:r>
            <a:r>
              <a:rPr lang="en" sz="1900">
                <a:solidFill>
                  <a:srgbClr val="E0666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be in the pomegranates in this picture?</a:t>
            </a:r>
            <a:endParaRPr sz="1900">
              <a:solidFill>
                <a:srgbClr val="E06666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3" name="Google Shape;123;p28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5.NBT.B5</a:t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9"/>
          <p:cNvSpPr txBox="1">
            <a:spLocks noGrp="1"/>
          </p:cNvSpPr>
          <p:nvPr>
            <p:ph type="body" idx="1"/>
          </p:nvPr>
        </p:nvSpPr>
        <p:spPr>
          <a:xfrm>
            <a:off x="1225975" y="0"/>
            <a:ext cx="6341400" cy="50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8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Happy Independence Day in Brazil!</a:t>
            </a:r>
            <a:endParaRPr sz="2900" b="1">
              <a:solidFill>
                <a:srgbClr val="38761D"/>
              </a:solidFill>
            </a:endParaRPr>
          </a:p>
        </p:txBody>
      </p:sp>
      <p:pic>
        <p:nvPicPr>
          <p:cNvPr id="129" name="Google Shape;12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" y="618750"/>
            <a:ext cx="8228025" cy="452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67275" y="0"/>
            <a:ext cx="1576724" cy="1103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9"/>
          <p:cNvSpPr/>
          <p:nvPr/>
        </p:nvSpPr>
        <p:spPr>
          <a:xfrm>
            <a:off x="6651350" y="3635675"/>
            <a:ext cx="2127600" cy="1409100"/>
          </a:xfrm>
          <a:prstGeom prst="wedgeEllipseCallout">
            <a:avLst>
              <a:gd name="adj1" fmla="val -67884"/>
              <a:gd name="adj2" fmla="val -40001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0000FF"/>
                </a:solidFill>
              </a:rPr>
              <a:t>If this graph could talk, what would it say?</a:t>
            </a:r>
            <a:endParaRPr sz="1700" b="1">
              <a:solidFill>
                <a:srgbClr val="0000FF"/>
              </a:solidFill>
            </a:endParaRPr>
          </a:p>
        </p:txBody>
      </p:sp>
      <p:sp>
        <p:nvSpPr>
          <p:cNvPr id="132" name="Google Shape;132;p29"/>
          <p:cNvSpPr txBox="1"/>
          <p:nvPr/>
        </p:nvSpPr>
        <p:spPr>
          <a:xfrm>
            <a:off x="8555675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5.MD.B</a:t>
            </a:r>
            <a:endParaRPr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0"/>
          <p:cNvSpPr txBox="1">
            <a:spLocks noGrp="1"/>
          </p:cNvSpPr>
          <p:nvPr>
            <p:ph type="body" idx="1"/>
          </p:nvPr>
        </p:nvSpPr>
        <p:spPr>
          <a:xfrm>
            <a:off x="4572000" y="310025"/>
            <a:ext cx="4401900" cy="450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51C75"/>
                </a:solidFill>
              </a:rPr>
              <a:t>Binders!</a:t>
            </a:r>
            <a:endParaRPr sz="29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674EA7"/>
                </a:solidFill>
              </a:rPr>
              <a:t>How many are here?</a:t>
            </a:r>
            <a:endParaRPr sz="23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674EA7"/>
                </a:solidFill>
              </a:rPr>
              <a:t>Can we make a reasonable estimate?</a:t>
            </a:r>
            <a:endParaRPr sz="23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674EA7"/>
                </a:solidFill>
              </a:rPr>
              <a:t>How many of each color?</a:t>
            </a:r>
            <a:endParaRPr sz="23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674EA7"/>
                </a:solidFill>
              </a:rPr>
              <a:t>What fraction statements can we make?</a:t>
            </a:r>
            <a:endParaRPr sz="2300" b="1">
              <a:solidFill>
                <a:srgbClr val="674EA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8" name="Google Shape;13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8425"/>
            <a:ext cx="3976500" cy="502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30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5.NF.A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1"/>
          <p:cNvSpPr txBox="1">
            <a:spLocks noGrp="1"/>
          </p:cNvSpPr>
          <p:nvPr>
            <p:ph type="body" idx="1"/>
          </p:nvPr>
        </p:nvSpPr>
        <p:spPr>
          <a:xfrm>
            <a:off x="311700" y="227675"/>
            <a:ext cx="2083800" cy="418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CC4125"/>
                </a:solidFill>
              </a:rPr>
              <a:t>Would you rather ...</a:t>
            </a:r>
            <a:endParaRPr sz="3700" b="1">
              <a:solidFill>
                <a:srgbClr val="CC4125"/>
              </a:solidFill>
            </a:endParaRPr>
          </a:p>
        </p:txBody>
      </p:sp>
      <p:pic>
        <p:nvPicPr>
          <p:cNvPr id="145" name="Google Shape;14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0175" y="267750"/>
            <a:ext cx="6479451" cy="46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31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5.NBT.B5</a:t>
            </a:r>
            <a:endParaRPr sz="1100"/>
          </a:p>
        </p:txBody>
      </p:sp>
      <p:sp>
        <p:nvSpPr>
          <p:cNvPr id="147" name="Google Shape;147;p31"/>
          <p:cNvSpPr txBox="1"/>
          <p:nvPr/>
        </p:nvSpPr>
        <p:spPr>
          <a:xfrm>
            <a:off x="6507825" y="4812600"/>
            <a:ext cx="2491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/>
              <a:t>Wouldyourathermath.com</a:t>
            </a:r>
            <a:endParaRPr sz="800"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2"/>
          <p:cNvSpPr txBox="1">
            <a:spLocks noGrp="1"/>
          </p:cNvSpPr>
          <p:nvPr>
            <p:ph type="body" idx="1"/>
          </p:nvPr>
        </p:nvSpPr>
        <p:spPr>
          <a:xfrm>
            <a:off x="4354350" y="228525"/>
            <a:ext cx="4563000" cy="454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CC0000"/>
                </a:solidFill>
              </a:rPr>
              <a:t>Look closely </a:t>
            </a:r>
            <a:endParaRPr sz="37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CC0000"/>
                </a:solidFill>
              </a:rPr>
              <a:t>at the dice.</a:t>
            </a:r>
            <a:endParaRPr sz="37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CC0000"/>
                </a:solidFill>
              </a:rPr>
              <a:t>Do you see a pattern?</a:t>
            </a:r>
            <a:endParaRPr sz="31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CC0000"/>
                </a:solidFill>
              </a:rPr>
              <a:t>How many dice?</a:t>
            </a:r>
            <a:endParaRPr sz="31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CC0000"/>
                </a:solidFill>
              </a:rPr>
              <a:t>How many dots?</a:t>
            </a:r>
            <a:endParaRPr sz="3100"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3" name="Google Shape;15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50" y="58475"/>
            <a:ext cx="3931626" cy="5018552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32"/>
          <p:cNvSpPr txBox="1"/>
          <p:nvPr/>
        </p:nvSpPr>
        <p:spPr>
          <a:xfrm>
            <a:off x="8331000" y="4777125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5.OA.B</a:t>
            </a:r>
            <a:endParaRPr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3"/>
          <p:cNvSpPr txBox="1">
            <a:spLocks noGrp="1"/>
          </p:cNvSpPr>
          <p:nvPr>
            <p:ph type="body" idx="1"/>
          </p:nvPr>
        </p:nvSpPr>
        <p:spPr>
          <a:xfrm>
            <a:off x="152400" y="4504550"/>
            <a:ext cx="6158100" cy="51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i="1">
                <a:solidFill>
                  <a:srgbClr val="38761D"/>
                </a:solidFill>
              </a:rPr>
              <a:t>Happy Independence Day in Mexico!</a:t>
            </a:r>
            <a:endParaRPr sz="1900" i="1">
              <a:solidFill>
                <a:srgbClr val="38761D"/>
              </a:solidFill>
            </a:endParaRPr>
          </a:p>
        </p:txBody>
      </p:sp>
      <p:sp>
        <p:nvSpPr>
          <p:cNvPr id="160" name="Google Shape;160;p33"/>
          <p:cNvSpPr txBox="1"/>
          <p:nvPr/>
        </p:nvSpPr>
        <p:spPr>
          <a:xfrm>
            <a:off x="6706825" y="281825"/>
            <a:ext cx="2437200" cy="4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Mexico declared independence from Spain in </a:t>
            </a:r>
            <a:r>
              <a:rPr lang="en" sz="2300" b="1">
                <a:solidFill>
                  <a:srgbClr val="274E13"/>
                </a:solidFill>
              </a:rPr>
              <a:t>1810</a:t>
            </a:r>
            <a:endParaRPr sz="23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How many different ways can we get to 1,810 using THREE operations?</a:t>
            </a: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74E13"/>
                </a:solidFill>
              </a:rPr>
              <a:t>Create a number sentence to match your mathematical thinking.</a:t>
            </a:r>
            <a:endParaRPr sz="1900" b="1">
              <a:solidFill>
                <a:srgbClr val="274E13"/>
              </a:solidFill>
            </a:endParaRPr>
          </a:p>
        </p:txBody>
      </p:sp>
      <p:sp>
        <p:nvSpPr>
          <p:cNvPr id="161" name="Google Shape;161;p33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5.NBT.B7</a:t>
            </a:r>
            <a:endParaRPr sz="1100"/>
          </a:p>
        </p:txBody>
      </p:sp>
      <p:pic>
        <p:nvPicPr>
          <p:cNvPr id="162" name="Google Shape;16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50" y="152400"/>
            <a:ext cx="6554425" cy="435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4"/>
          <p:cNvSpPr txBox="1">
            <a:spLocks noGrp="1"/>
          </p:cNvSpPr>
          <p:nvPr>
            <p:ph type="body" idx="1"/>
          </p:nvPr>
        </p:nvSpPr>
        <p:spPr>
          <a:xfrm>
            <a:off x="0" y="4441750"/>
            <a:ext cx="61512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i="1">
                <a:solidFill>
                  <a:srgbClr val="6AA84F"/>
                </a:solidFill>
              </a:rPr>
              <a:t>Chag Sukkot Sameah! Happy Sukkot!</a:t>
            </a:r>
            <a:endParaRPr sz="1900" i="1">
              <a:solidFill>
                <a:srgbClr val="6AA84F"/>
              </a:solidFill>
            </a:endParaRPr>
          </a:p>
        </p:txBody>
      </p:sp>
      <p:sp>
        <p:nvSpPr>
          <p:cNvPr id="168" name="Google Shape;168;p34"/>
          <p:cNvSpPr txBox="1"/>
          <p:nvPr/>
        </p:nvSpPr>
        <p:spPr>
          <a:xfrm>
            <a:off x="105625" y="4133950"/>
            <a:ext cx="2418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Courtesy Andy Alpern</a:t>
            </a:r>
            <a:endParaRPr sz="800"/>
          </a:p>
        </p:txBody>
      </p:sp>
      <p:sp>
        <p:nvSpPr>
          <p:cNvPr id="169" name="Google Shape;169;p34"/>
          <p:cNvSpPr txBox="1"/>
          <p:nvPr/>
        </p:nvSpPr>
        <p:spPr>
          <a:xfrm>
            <a:off x="6792250" y="0"/>
            <a:ext cx="2351700" cy="48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This is an ETROG, it grows in Israel! 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Moshav Yishresh Orchard grows 300,00 of these lemon-like fruits every season.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    They export 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of them to the US.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What does that mean?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How many is that?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38761D"/>
              </a:solidFill>
            </a:endParaRPr>
          </a:p>
        </p:txBody>
      </p:sp>
      <p:sp>
        <p:nvSpPr>
          <p:cNvPr id="170" name="Google Shape;170;p34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5.NF.B4</a:t>
            </a:r>
            <a:endParaRPr sz="1100"/>
          </a:p>
        </p:txBody>
      </p:sp>
      <p:pic>
        <p:nvPicPr>
          <p:cNvPr id="171" name="Google Shape;17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55531" y="2430825"/>
            <a:ext cx="363925" cy="568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625" y="121275"/>
            <a:ext cx="6602075" cy="439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5"/>
          <p:cNvSpPr txBox="1">
            <a:spLocks noGrp="1"/>
          </p:cNvSpPr>
          <p:nvPr>
            <p:ph type="body" idx="1"/>
          </p:nvPr>
        </p:nvSpPr>
        <p:spPr>
          <a:xfrm>
            <a:off x="96200" y="82775"/>
            <a:ext cx="62220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i="1">
                <a:solidFill>
                  <a:srgbClr val="1C4587"/>
                </a:solidFill>
                <a:highlight>
                  <a:srgbClr val="FFFFFF"/>
                </a:highlight>
              </a:rPr>
              <a:t>Written in 1787 the United States Constitution is the world’s longest surviving written charter of government.</a:t>
            </a:r>
            <a:endParaRPr sz="2400" i="1">
              <a:solidFill>
                <a:srgbClr val="1C4587"/>
              </a:solidFill>
            </a:endParaRPr>
          </a:p>
        </p:txBody>
      </p:sp>
      <p:sp>
        <p:nvSpPr>
          <p:cNvPr id="178" name="Google Shape;178;p35"/>
          <p:cNvSpPr txBox="1"/>
          <p:nvPr/>
        </p:nvSpPr>
        <p:spPr>
          <a:xfrm>
            <a:off x="6602050" y="0"/>
            <a:ext cx="2541900" cy="48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CC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55 delegates attended the Constitutional Convention sessions, but only 39 actually signed the Constitution.</a:t>
            </a:r>
            <a:endParaRPr sz="1700" b="1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CC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How many did not sign?</a:t>
            </a:r>
            <a:endParaRPr sz="1700" b="1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CC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What mathematical statements can we make about the number 55?  What is it a multiple of?</a:t>
            </a:r>
            <a:endParaRPr sz="1700" b="1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CC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What about the number 39?</a:t>
            </a:r>
            <a:endParaRPr sz="1700" b="1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CC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How many different ways can we get to 39?</a:t>
            </a:r>
            <a:endParaRPr sz="1700" b="1">
              <a:solidFill>
                <a:srgbClr val="CC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9" name="Google Shape;17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200" y="885475"/>
            <a:ext cx="6505850" cy="358402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5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5.OA.B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6"/>
          <p:cNvSpPr txBox="1">
            <a:spLocks noGrp="1"/>
          </p:cNvSpPr>
          <p:nvPr>
            <p:ph type="body" idx="1"/>
          </p:nvPr>
        </p:nvSpPr>
        <p:spPr>
          <a:xfrm>
            <a:off x="112250" y="4230575"/>
            <a:ext cx="61983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i="1"/>
              <a:t>Happy Chuseok! Korean Thanksgiving!</a:t>
            </a:r>
            <a:endParaRPr sz="1900" i="1"/>
          </a:p>
        </p:txBody>
      </p:sp>
      <p:pic>
        <p:nvPicPr>
          <p:cNvPr id="186" name="Google Shape;18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250" y="114625"/>
            <a:ext cx="7542975" cy="411595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6"/>
          <p:cNvSpPr txBox="1"/>
          <p:nvPr/>
        </p:nvSpPr>
        <p:spPr>
          <a:xfrm>
            <a:off x="7655225" y="-6450"/>
            <a:ext cx="1436100" cy="51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85200C"/>
                </a:solidFill>
              </a:rPr>
              <a:t>What shapes do we see here?</a:t>
            </a:r>
            <a:endParaRPr sz="170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85200C"/>
                </a:solidFill>
              </a:rPr>
              <a:t>What kinds of lines make up these shapes?</a:t>
            </a:r>
            <a:endParaRPr sz="170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85200C"/>
                </a:solidFill>
              </a:rPr>
              <a:t>Can we combine the shapes to make new shapes?</a:t>
            </a:r>
            <a:endParaRPr sz="170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85200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85200C"/>
                </a:solidFill>
              </a:rPr>
              <a:t>Sketch some of them.</a:t>
            </a:r>
            <a:endParaRPr sz="1700">
              <a:solidFill>
                <a:srgbClr val="85200C"/>
              </a:solidFill>
            </a:endParaRPr>
          </a:p>
        </p:txBody>
      </p:sp>
      <p:sp>
        <p:nvSpPr>
          <p:cNvPr id="188" name="Google Shape;188;p36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4.G.B3</a:t>
            </a:r>
            <a:endParaRPr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What is the SAME?  What is DIFFERENT?</a:t>
            </a:r>
            <a:endParaRPr sz="2300" b="1"/>
          </a:p>
        </p:txBody>
      </p:sp>
      <p:sp>
        <p:nvSpPr>
          <p:cNvPr id="194" name="Google Shape;194;p37"/>
          <p:cNvSpPr txBox="1"/>
          <p:nvPr/>
        </p:nvSpPr>
        <p:spPr>
          <a:xfrm>
            <a:off x="253650" y="690500"/>
            <a:ext cx="4565700" cy="12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100" b="1">
                <a:solidFill>
                  <a:srgbClr val="38761D"/>
                </a:solidFill>
              </a:rPr>
              <a:t>1,945,350</a:t>
            </a:r>
            <a:endParaRPr sz="7100" b="1">
              <a:solidFill>
                <a:srgbClr val="38761D"/>
              </a:solidFill>
            </a:endParaRPr>
          </a:p>
        </p:txBody>
      </p:sp>
      <p:sp>
        <p:nvSpPr>
          <p:cNvPr id="195" name="Google Shape;195;p37"/>
          <p:cNvSpPr txBox="1"/>
          <p:nvPr/>
        </p:nvSpPr>
        <p:spPr>
          <a:xfrm>
            <a:off x="4572000" y="2371650"/>
            <a:ext cx="4404600" cy="12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100" b="1">
                <a:solidFill>
                  <a:srgbClr val="0000FF"/>
                </a:solidFill>
              </a:rPr>
              <a:t>2,149,700</a:t>
            </a:r>
            <a:endParaRPr sz="7100" b="1">
              <a:solidFill>
                <a:srgbClr val="0000FF"/>
              </a:solidFill>
            </a:endParaRPr>
          </a:p>
        </p:txBody>
      </p:sp>
      <p:sp>
        <p:nvSpPr>
          <p:cNvPr id="196" name="Google Shape;196;p37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5.NBT.A</a:t>
            </a:r>
            <a:endParaRPr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8"/>
          <p:cNvSpPr txBox="1">
            <a:spLocks noGrp="1"/>
          </p:cNvSpPr>
          <p:nvPr>
            <p:ph type="body" idx="1"/>
          </p:nvPr>
        </p:nvSpPr>
        <p:spPr>
          <a:xfrm>
            <a:off x="5064975" y="152400"/>
            <a:ext cx="39261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5B0F00"/>
                </a:solidFill>
              </a:rPr>
              <a:t>It’s the Autumnal (Fall) Equinox!</a:t>
            </a:r>
            <a:endParaRPr sz="1900" b="1">
              <a:solidFill>
                <a:srgbClr val="5B0F00"/>
              </a:solidFill>
            </a:endParaRPr>
          </a:p>
        </p:txBody>
      </p:sp>
      <p:pic>
        <p:nvPicPr>
          <p:cNvPr id="202" name="Google Shape;20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300" y="73875"/>
            <a:ext cx="4873300" cy="48733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8"/>
          <p:cNvSpPr txBox="1"/>
          <p:nvPr/>
        </p:nvSpPr>
        <p:spPr>
          <a:xfrm>
            <a:off x="0" y="4874975"/>
            <a:ext cx="1354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Oprah Daily</a:t>
            </a:r>
            <a:endParaRPr sz="800"/>
          </a:p>
        </p:txBody>
      </p:sp>
      <p:sp>
        <p:nvSpPr>
          <p:cNvPr id="204" name="Google Shape;204;p38"/>
          <p:cNvSpPr txBox="1"/>
          <p:nvPr/>
        </p:nvSpPr>
        <p:spPr>
          <a:xfrm>
            <a:off x="5064975" y="755825"/>
            <a:ext cx="3926100" cy="41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</a:rPr>
              <a:t>Today we have 12 hour of daylight and 12 hours of night.</a:t>
            </a: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</a:rPr>
              <a:t>What </a:t>
            </a:r>
            <a:r>
              <a:rPr lang="en" sz="1700" b="1">
                <a:solidFill>
                  <a:srgbClr val="1C4587"/>
                </a:solidFill>
              </a:rPr>
              <a:t>fraction </a:t>
            </a:r>
            <a:r>
              <a:rPr lang="en" sz="1700">
                <a:solidFill>
                  <a:srgbClr val="1C4587"/>
                </a:solidFill>
              </a:rPr>
              <a:t>of the day </a:t>
            </a: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</a:rPr>
              <a:t>is the sun out?</a:t>
            </a: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</a:rPr>
              <a:t>The Winter Solstice is in December.</a:t>
            </a: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</a:rPr>
              <a:t>The sun will rise around </a:t>
            </a:r>
            <a:r>
              <a:rPr lang="en" sz="1700" b="1">
                <a:solidFill>
                  <a:srgbClr val="1C4587"/>
                </a:solidFill>
              </a:rPr>
              <a:t>7:00 AM</a:t>
            </a:r>
            <a:r>
              <a:rPr lang="en" sz="1700">
                <a:solidFill>
                  <a:srgbClr val="1C4587"/>
                </a:solidFill>
              </a:rPr>
              <a:t> </a:t>
            </a: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</a:rPr>
              <a:t>and set around </a:t>
            </a:r>
            <a:r>
              <a:rPr lang="en" sz="1700" b="1">
                <a:solidFill>
                  <a:srgbClr val="1C4587"/>
                </a:solidFill>
              </a:rPr>
              <a:t>4:00 PM</a:t>
            </a:r>
            <a:r>
              <a:rPr lang="en" sz="1700">
                <a:solidFill>
                  <a:srgbClr val="1C4587"/>
                </a:solidFill>
              </a:rPr>
              <a:t>.</a:t>
            </a: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</a:rPr>
              <a:t>How many </a:t>
            </a:r>
            <a:r>
              <a:rPr lang="en" sz="1700" b="1">
                <a:solidFill>
                  <a:srgbClr val="1C4587"/>
                </a:solidFill>
              </a:rPr>
              <a:t>hours</a:t>
            </a:r>
            <a:r>
              <a:rPr lang="en" sz="1700">
                <a:solidFill>
                  <a:srgbClr val="1C4587"/>
                </a:solidFill>
              </a:rPr>
              <a:t> of daylight will that be? What </a:t>
            </a:r>
            <a:r>
              <a:rPr lang="en" sz="1700" b="1">
                <a:solidFill>
                  <a:srgbClr val="1C4587"/>
                </a:solidFill>
              </a:rPr>
              <a:t>fraction</a:t>
            </a:r>
            <a:r>
              <a:rPr lang="en" sz="1700">
                <a:solidFill>
                  <a:srgbClr val="1C4587"/>
                </a:solidFill>
              </a:rPr>
              <a:t> of the day is that?  </a:t>
            </a: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C4587"/>
                </a:solidFill>
              </a:rPr>
              <a:t>Create a number sentence to match your mathematical thinking.</a:t>
            </a:r>
            <a:endParaRPr sz="1700">
              <a:solidFill>
                <a:srgbClr val="1C4587"/>
              </a:solidFill>
            </a:endParaRPr>
          </a:p>
        </p:txBody>
      </p:sp>
      <p:sp>
        <p:nvSpPr>
          <p:cNvPr id="205" name="Google Shape;205;p38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5.NF.A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9"/>
          <p:cNvSpPr txBox="1">
            <a:spLocks noGrp="1"/>
          </p:cNvSpPr>
          <p:nvPr>
            <p:ph type="body" idx="1"/>
          </p:nvPr>
        </p:nvSpPr>
        <p:spPr>
          <a:xfrm>
            <a:off x="4822000" y="152400"/>
            <a:ext cx="4322100" cy="47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CC0000"/>
                </a:solidFill>
              </a:rPr>
              <a:t>Did you know that </a:t>
            </a:r>
            <a:r>
              <a:rPr lang="en" sz="2900" b="1">
                <a:solidFill>
                  <a:srgbClr val="CC0000"/>
                </a:solidFill>
              </a:rPr>
              <a:t>ONE</a:t>
            </a:r>
            <a:r>
              <a:rPr lang="en" sz="2900">
                <a:solidFill>
                  <a:srgbClr val="CC0000"/>
                </a:solidFill>
              </a:rPr>
              <a:t> can of Coke has about </a:t>
            </a:r>
            <a:r>
              <a:rPr lang="en" sz="2900" b="1">
                <a:solidFill>
                  <a:srgbClr val="CC0000"/>
                </a:solidFill>
              </a:rPr>
              <a:t>one-fourth</a:t>
            </a:r>
            <a:r>
              <a:rPr lang="en" sz="2900">
                <a:solidFill>
                  <a:srgbClr val="CC0000"/>
                </a:solidFill>
              </a:rPr>
              <a:t> cups of sugar?</a:t>
            </a:r>
            <a:endParaRPr sz="2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CC0000"/>
                </a:solidFill>
              </a:rPr>
              <a:t>Here is a 12-pack.</a:t>
            </a:r>
            <a:endParaRPr sz="2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CC0000"/>
                </a:solidFill>
              </a:rPr>
              <a:t>How many cups of sugar are in the 12 cans?</a:t>
            </a:r>
            <a:endParaRPr sz="2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CC0000"/>
                </a:solidFill>
              </a:rPr>
              <a:t>Why does it matter?</a:t>
            </a:r>
            <a:endParaRPr sz="2900">
              <a:solidFill>
                <a:srgbClr val="CC0000"/>
              </a:solidFill>
            </a:endParaRPr>
          </a:p>
        </p:txBody>
      </p:sp>
      <p:pic>
        <p:nvPicPr>
          <p:cNvPr id="211" name="Google Shape;21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0750"/>
            <a:ext cx="4822000" cy="482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9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5.NF.B4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0"/>
          <p:cNvSpPr txBox="1">
            <a:spLocks noGrp="1"/>
          </p:cNvSpPr>
          <p:nvPr>
            <p:ph type="body" idx="1"/>
          </p:nvPr>
        </p:nvSpPr>
        <p:spPr>
          <a:xfrm>
            <a:off x="140925" y="4544475"/>
            <a:ext cx="6510300" cy="59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8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B5394"/>
                </a:solidFill>
              </a:rPr>
              <a:t>What do we notice? What do we wonder?</a:t>
            </a:r>
            <a:endParaRPr sz="1900" b="1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B5394"/>
                </a:solidFill>
              </a:rPr>
              <a:t>Why does it matter? Write a catchy title for this graph!</a:t>
            </a:r>
            <a:endParaRPr sz="1900" b="1">
              <a:solidFill>
                <a:srgbClr val="0B5394"/>
              </a:solidFill>
            </a:endParaRPr>
          </a:p>
        </p:txBody>
      </p:sp>
      <p:pic>
        <p:nvPicPr>
          <p:cNvPr id="218" name="Google Shape;21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454447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40"/>
          <p:cNvSpPr txBox="1"/>
          <p:nvPr/>
        </p:nvSpPr>
        <p:spPr>
          <a:xfrm>
            <a:off x="833100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5.MD.B</a:t>
            </a:r>
            <a:endParaRPr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1"/>
          <p:cNvSpPr txBox="1">
            <a:spLocks noGrp="1"/>
          </p:cNvSpPr>
          <p:nvPr>
            <p:ph type="body" idx="1"/>
          </p:nvPr>
        </p:nvSpPr>
        <p:spPr>
          <a:xfrm>
            <a:off x="311700" y="307425"/>
            <a:ext cx="1722000" cy="365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D85C6"/>
                </a:solidFill>
              </a:rPr>
              <a:t>Which one doesn’t belong?</a:t>
            </a:r>
            <a:endParaRPr sz="2900" b="1">
              <a:solidFill>
                <a:srgbClr val="3D85C6"/>
              </a:solidFill>
            </a:endParaRPr>
          </a:p>
        </p:txBody>
      </p:sp>
      <p:pic>
        <p:nvPicPr>
          <p:cNvPr id="225" name="Google Shape;22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4876" y="69625"/>
            <a:ext cx="6870801" cy="5002925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41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5.G.B3</a:t>
            </a:r>
            <a:endParaRPr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2"/>
          <p:cNvSpPr txBox="1">
            <a:spLocks noGrp="1"/>
          </p:cNvSpPr>
          <p:nvPr>
            <p:ph type="body" idx="1"/>
          </p:nvPr>
        </p:nvSpPr>
        <p:spPr>
          <a:xfrm>
            <a:off x="6775225" y="235175"/>
            <a:ext cx="2234700" cy="432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E69138"/>
                </a:solidFill>
              </a:rPr>
              <a:t>Would you rather ….</a:t>
            </a:r>
            <a:endParaRPr sz="3100" b="1">
              <a:solidFill>
                <a:srgbClr val="E69138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 b="1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B45F06"/>
                </a:solidFill>
              </a:rPr>
              <a:t>13</a:t>
            </a:r>
            <a:r>
              <a:rPr lang="en" sz="3100" b="1">
                <a:solidFill>
                  <a:srgbClr val="E69138"/>
                </a:solidFill>
              </a:rPr>
              <a:t> pens for </a:t>
            </a:r>
            <a:r>
              <a:rPr lang="en" sz="3100" b="1">
                <a:solidFill>
                  <a:srgbClr val="B45F06"/>
                </a:solidFill>
              </a:rPr>
              <a:t>$11.99</a:t>
            </a:r>
            <a:r>
              <a:rPr lang="en" sz="3100" b="1">
                <a:solidFill>
                  <a:srgbClr val="E69138"/>
                </a:solidFill>
              </a:rPr>
              <a:t> </a:t>
            </a:r>
            <a:endParaRPr sz="3100" b="1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E69138"/>
                </a:solidFill>
              </a:rPr>
              <a:t>or</a:t>
            </a:r>
            <a:endParaRPr sz="3100" b="1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solidFill>
                  <a:srgbClr val="B45F06"/>
                </a:solidFill>
              </a:rPr>
              <a:t>20</a:t>
            </a:r>
            <a:r>
              <a:rPr lang="en" sz="3100" b="1">
                <a:solidFill>
                  <a:srgbClr val="E69138"/>
                </a:solidFill>
              </a:rPr>
              <a:t> pens for </a:t>
            </a:r>
            <a:r>
              <a:rPr lang="en" sz="3100" b="1">
                <a:solidFill>
                  <a:srgbClr val="B45F06"/>
                </a:solidFill>
              </a:rPr>
              <a:t>$19.99</a:t>
            </a:r>
            <a:endParaRPr sz="3100" b="1">
              <a:solidFill>
                <a:srgbClr val="B45F06"/>
              </a:solidFill>
            </a:endParaRPr>
          </a:p>
        </p:txBody>
      </p:sp>
      <p:pic>
        <p:nvPicPr>
          <p:cNvPr id="232" name="Google Shape;23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75" y="235150"/>
            <a:ext cx="3289751" cy="4386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6224" y="235163"/>
            <a:ext cx="3289751" cy="4386304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42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5.NBT.B7</a:t>
            </a:r>
            <a:endParaRPr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3"/>
          <p:cNvSpPr txBox="1">
            <a:spLocks noGrp="1"/>
          </p:cNvSpPr>
          <p:nvPr>
            <p:ph type="body" idx="1"/>
          </p:nvPr>
        </p:nvSpPr>
        <p:spPr>
          <a:xfrm>
            <a:off x="143850" y="0"/>
            <a:ext cx="8856300" cy="5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41B47"/>
                </a:solidFill>
              </a:rPr>
              <a:t>How many different math expressions can you create to match this photo?</a:t>
            </a:r>
            <a:endParaRPr sz="1900" b="1">
              <a:solidFill>
                <a:srgbClr val="741B47"/>
              </a:solidFill>
            </a:endParaRPr>
          </a:p>
        </p:txBody>
      </p:sp>
      <p:pic>
        <p:nvPicPr>
          <p:cNvPr id="240" name="Google Shape;240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1713" y="534725"/>
            <a:ext cx="7580575" cy="4561475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43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5.OA.A1</a:t>
            </a:r>
            <a:endParaRPr sz="1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2450" y="1003750"/>
            <a:ext cx="7699101" cy="4068801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44"/>
          <p:cNvSpPr txBox="1"/>
          <p:nvPr/>
        </p:nvSpPr>
        <p:spPr>
          <a:xfrm>
            <a:off x="140600" y="0"/>
            <a:ext cx="90744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i="1">
                <a:solidFill>
                  <a:schemeClr val="dk1"/>
                </a:solidFill>
                <a:highlight>
                  <a:schemeClr val="lt1"/>
                </a:highlight>
              </a:rPr>
              <a:t>Mi Casa, Your Casa</a:t>
            </a:r>
            <a:r>
              <a:rPr lang="en" sz="1700" b="1">
                <a:solidFill>
                  <a:schemeClr val="dk1"/>
                </a:solidFill>
                <a:highlight>
                  <a:schemeClr val="lt1"/>
                </a:highlight>
              </a:rPr>
              <a:t> comprises of 16 homes, spaced 6 feet apart </a:t>
            </a:r>
            <a:endParaRPr sz="1700" b="1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  <a:highlight>
                  <a:schemeClr val="lt1"/>
                </a:highlight>
              </a:rPr>
              <a:t>and standing at nearly 10 feet tall!</a:t>
            </a:r>
            <a:endParaRPr sz="1700" b="1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  <a:highlight>
                  <a:schemeClr val="lt1"/>
                </a:highlight>
              </a:rPr>
              <a:t>Each “home” is 10 feet long and 8 feet wide.  What math statements can you make?</a:t>
            </a:r>
            <a:endParaRPr sz="1700" b="1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sp>
        <p:nvSpPr>
          <p:cNvPr id="248" name="Google Shape;248;p44"/>
          <p:cNvSpPr txBox="1"/>
          <p:nvPr/>
        </p:nvSpPr>
        <p:spPr>
          <a:xfrm>
            <a:off x="0" y="4789500"/>
            <a:ext cx="813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5.MD.C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702</Words>
  <Application>Microsoft Macintosh PowerPoint</Application>
  <PresentationFormat>On-screen Show (16:9)</PresentationFormat>
  <Paragraphs>126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Roboto</vt:lpstr>
      <vt:lpstr>Simple Light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2021-08-22T20:10:37Z</dcterms:modified>
</cp:coreProperties>
</file>