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Alfa Slab One" pitchFamily="2" charset="77"/>
      <p:regular r:id="rId23"/>
    </p:embeddedFont>
    <p:embeddedFont>
      <p:font typeface="Anton" pitchFamily="2" charset="77"/>
      <p:regular r:id="rId24"/>
    </p:embeddedFont>
    <p:embeddedFont>
      <p:font typeface="Comic Sans MS" panose="030F0902030302020204" pitchFamily="66" charset="0"/>
      <p:regular r:id="rId25"/>
    </p:embeddedFont>
    <p:embeddedFont>
      <p:font typeface="Oswald" pitchFamily="2" charset="77"/>
      <p:regular r:id="rId26"/>
      <p:bold r:id="rId27"/>
    </p:embeddedFont>
    <p:embeddedFont>
      <p:font typeface="Proxima Nova" panose="02000506030000020004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aa571d21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aa571d21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eaa571d21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eaa571d21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eaa571d21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eaa571d21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eaa571d212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eaa571d212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8, 2021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eaa571d21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eaa571d21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aa571d212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eaa571d212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eaa571d212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eaa571d212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13, 2021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aa571d212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eaa571d212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aa571d212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aa571d212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eaa571d212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eaa571d212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aa571d212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eaa571d212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20, 2021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eaa571d212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eaa571d212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eaa571d212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eaa571d212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WEDNESDAY, SEPTEMBER 22, 2021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eaa571d212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eaa571d212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eaa571d212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eaa571d212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eaa571d212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eaa571d212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27, 2021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eaa571d212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eaa571d212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eaa571d212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eaa571d212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eaa571d212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eaa571d212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data is representing 1,005 adults in the United States in September 2015 who reported their favorite season. According to studyfinds.org many people pick Fall as their favorite season for a multitude of reasons, not just the weather. Over 50% of people in the U.S. like Fall due to the changing leaves while 41% enjoy the chill in the air. What other reasons might someone like Fall? What is your favorite season? What about this data surprises you?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eaa571d212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eaa571d212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7200950" y="129425"/>
            <a:ext cx="1757400" cy="405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Which one doesn’t belong?</a:t>
            </a:r>
            <a:endParaRPr sz="3100" b="1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100" y="129425"/>
            <a:ext cx="6934550" cy="47869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86091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5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The backpack on the left weighs TWICE as much as the one on the right.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What’s possible?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Can you write a number sentence to match your mathematical thinking?</a:t>
            </a:r>
            <a:endParaRPr sz="1900" b="1">
              <a:solidFill>
                <a:srgbClr val="CC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175" y="80975"/>
            <a:ext cx="7479209" cy="39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0" y="48953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2425"/>
            <a:ext cx="8611500" cy="9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4285F4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Dorchester Heights Monument is 119 years old!</a:t>
            </a:r>
            <a:endParaRPr sz="1700" b="1">
              <a:solidFill>
                <a:srgbClr val="4285F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4285F4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can we say about the number 119?</a:t>
            </a:r>
            <a:endParaRPr sz="1700" b="1">
              <a:solidFill>
                <a:srgbClr val="4285F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825" y="852300"/>
            <a:ext cx="7240401" cy="407272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152400" y="4431825"/>
            <a:ext cx="5998800" cy="6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E06666"/>
                </a:solidFill>
              </a:rPr>
              <a:t>Happy Rosh Hashanah!</a:t>
            </a:r>
            <a:endParaRPr sz="1900" i="1">
              <a:solidFill>
                <a:srgbClr val="E06666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324200" cy="421745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6604350" y="155900"/>
            <a:ext cx="2399100" cy="42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Happy New Year! </a:t>
            </a: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5782</a:t>
            </a:r>
            <a:endParaRPr sz="3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What THOUSAND is this year closest to?</a:t>
            </a: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How far away </a:t>
            </a: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is it?</a:t>
            </a:r>
            <a:endParaRPr sz="2300" b="1">
              <a:solidFill>
                <a:srgbClr val="CC4125"/>
              </a:solidFill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3.NBT.A1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5196550" y="152400"/>
            <a:ext cx="3570300" cy="468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different shapes do we see in this Mexican cloth?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can we say about the shapes and the angles?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Do we see any that are similar in one way, and different in another?</a:t>
            </a:r>
            <a:endParaRPr sz="2300" b="1">
              <a:solidFill>
                <a:srgbClr val="1155CC"/>
              </a:solidFill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63926" cy="48639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3.G.A1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152400" y="4504550"/>
            <a:ext cx="6158100" cy="51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38761D"/>
                </a:solidFill>
              </a:rPr>
              <a:t>Happy Independence Day in Mexico!</a:t>
            </a:r>
            <a:endParaRPr sz="1900" i="1">
              <a:solidFill>
                <a:srgbClr val="38761D"/>
              </a:solidFill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338151" cy="422542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6673250" y="376025"/>
            <a:ext cx="2249100" cy="3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Mexico declared independence from Spain in </a:t>
            </a:r>
            <a:r>
              <a:rPr lang="en" sz="2300" b="1">
                <a:solidFill>
                  <a:srgbClr val="A61C00"/>
                </a:solidFill>
              </a:rPr>
              <a:t>1810</a:t>
            </a:r>
            <a:endParaRPr sz="23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How long ago was that?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What strategies can we use to figure it out?</a:t>
            </a:r>
            <a:endParaRPr sz="1900" b="1">
              <a:solidFill>
                <a:srgbClr val="A61C00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675" y="682325"/>
            <a:ext cx="7618575" cy="40263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/>
        </p:nvSpPr>
        <p:spPr>
          <a:xfrm>
            <a:off x="7835250" y="1083575"/>
            <a:ext cx="1220100" cy="3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Create NUMBER SENTENCES using </a:t>
            </a:r>
            <a:r>
              <a:rPr lang="en" sz="1500" b="1" i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subtraction</a:t>
            </a:r>
            <a:r>
              <a:rPr lang="en" sz="15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300" b="1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 to match this number.</a:t>
            </a:r>
            <a:endParaRPr sz="1300" b="1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0" name="Google Shape;100;p19"/>
          <p:cNvSpPr txBox="1"/>
          <p:nvPr/>
        </p:nvSpPr>
        <p:spPr>
          <a:xfrm>
            <a:off x="152400" y="152400"/>
            <a:ext cx="8622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can we say about the number of ducks here in the Boston Public Garden?</a:t>
            </a:r>
            <a:endParaRPr sz="1500" b="1">
              <a:solidFill>
                <a:srgbClr val="274E13"/>
              </a:solidFill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3.OA.D9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311700" y="291500"/>
            <a:ext cx="2877000" cy="390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073763"/>
                </a:solidFill>
              </a:rPr>
              <a:t>What is going on in this </a:t>
            </a:r>
            <a:endParaRPr sz="2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990000"/>
                </a:solidFill>
              </a:rPr>
              <a:t>DATA VISUALIZATION?</a:t>
            </a:r>
            <a:endParaRPr sz="260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4200" y="87650"/>
            <a:ext cx="5479200" cy="494122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7971900" y="4835600"/>
            <a:ext cx="1172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/>
              <a:t>YouCubed .org</a:t>
            </a:r>
            <a:endParaRPr sz="900" i="1"/>
          </a:p>
        </p:txBody>
      </p:sp>
      <p:sp>
        <p:nvSpPr>
          <p:cNvPr id="109" name="Google Shape;109;p20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11700" y="221850"/>
            <a:ext cx="2064000" cy="431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741B47"/>
                </a:solidFill>
              </a:rPr>
              <a:t>Which one doesn’t belong?</a:t>
            </a:r>
            <a:endParaRPr sz="3700" b="1">
              <a:solidFill>
                <a:srgbClr val="741B47"/>
              </a:solidFill>
            </a:endParaRPr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1125" y="221850"/>
            <a:ext cx="6323374" cy="4704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3.G.A1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152400" y="4230575"/>
            <a:ext cx="71340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222222"/>
                </a:solidFill>
                <a:highlight>
                  <a:srgbClr val="FFFFFF"/>
                </a:highlight>
              </a:rPr>
              <a:t>Written in 1787 the United States Constitution is the world’s longest surviving written charter of government.</a:t>
            </a:r>
            <a:endParaRPr sz="2400" i="1"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133972" cy="39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7380700" y="175350"/>
            <a:ext cx="16578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000FF"/>
                </a:solidFill>
              </a:rPr>
              <a:t>How long ago was 1787?</a:t>
            </a:r>
            <a:endParaRPr sz="17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000FF"/>
                </a:solidFill>
              </a:rPr>
              <a:t>Is that closer to 200 years ago or 300 years ago?</a:t>
            </a:r>
            <a:endParaRPr sz="17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000FF"/>
                </a:solidFill>
              </a:rPr>
              <a:t>When will be celebrating the 300th birthday of the Constitution?</a:t>
            </a:r>
            <a:endParaRPr sz="1700" b="1">
              <a:solidFill>
                <a:srgbClr val="0000FF"/>
              </a:solidFill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152400" y="4662875"/>
            <a:ext cx="6158100" cy="35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/>
              <a:t>Happy Sukkot!</a:t>
            </a:r>
            <a:endParaRPr sz="1900" i="1"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158099" cy="445901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/>
          <p:nvPr/>
        </p:nvSpPr>
        <p:spPr>
          <a:xfrm>
            <a:off x="6388175" y="342363"/>
            <a:ext cx="2607900" cy="40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This lemon-like fruit is called an etrog.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An average etrog weighs around 56-85 grams.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many grams might these 5 etrogim weigh?</a:t>
            </a:r>
            <a:endParaRPr sz="2300" b="1">
              <a:solidFill>
                <a:srgbClr val="38761D"/>
              </a:solidFill>
            </a:endParaRPr>
          </a:p>
        </p:txBody>
      </p:sp>
      <p:sp>
        <p:nvSpPr>
          <p:cNvPr id="132" name="Google Shape;132;p2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3325" y="363950"/>
            <a:ext cx="6287799" cy="42254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152400" y="152400"/>
            <a:ext cx="2497800" cy="46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424242"/>
                </a:solidFill>
                <a:latin typeface="Oswald"/>
                <a:ea typeface="Oswald"/>
                <a:cs typeface="Oswald"/>
                <a:sym typeface="Oswald"/>
              </a:rPr>
              <a:t>The Palladio Building is about 710 feet on one side and is a perfect square.</a:t>
            </a:r>
            <a:endParaRPr sz="2900" b="1">
              <a:solidFill>
                <a:srgbClr val="42424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What can you say about that?</a:t>
            </a:r>
            <a:endParaRPr sz="2900" b="1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8331000" y="48009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3.MD.D8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518025" y="4084250"/>
            <a:ext cx="8108100" cy="89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783F04"/>
                </a:solidFill>
              </a:rPr>
              <a:t>The Fall (Autumnal) Equinox is at 3:20 PM today, </a:t>
            </a:r>
            <a:endParaRPr sz="1900" b="1" i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783F04"/>
                </a:solidFill>
              </a:rPr>
              <a:t>when the sun is sitting directly above the earth’s equator.</a:t>
            </a:r>
            <a:endParaRPr sz="1900" b="1" i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i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How many hours and minutes away is that?</a:t>
            </a:r>
            <a:endParaRPr sz="1900" b="1">
              <a:solidFill>
                <a:srgbClr val="783F04"/>
              </a:solidFill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013" y="109825"/>
            <a:ext cx="8107974" cy="39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3.MD.A1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6857975" y="0"/>
            <a:ext cx="2286000" cy="5143500"/>
          </a:xfrm>
          <a:prstGeom prst="rect">
            <a:avLst/>
          </a:prstGeom>
          <a:solidFill>
            <a:srgbClr val="6AA84F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dk1"/>
                </a:solidFill>
              </a:rPr>
              <a:t>Would you rather have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dk1"/>
                </a:solidFill>
              </a:rPr>
              <a:t>12 pencils for $2.19 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dk1"/>
                </a:solidFill>
              </a:rPr>
              <a:t>or 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dk1"/>
                </a:solidFill>
              </a:rPr>
              <a:t>18 pencils for $3.79?</a:t>
            </a:r>
            <a:endParaRPr sz="2300" b="1">
              <a:solidFill>
                <a:schemeClr val="dk1"/>
              </a:solidFill>
            </a:endParaRPr>
          </a:p>
        </p:txBody>
      </p:sp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685798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/>
        </p:nvSpPr>
        <p:spPr>
          <a:xfrm>
            <a:off x="8294325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body" idx="1"/>
          </p:nvPr>
        </p:nvSpPr>
        <p:spPr>
          <a:xfrm>
            <a:off x="4297500" y="152400"/>
            <a:ext cx="47160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Look at all of these erasers!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159" name="Google Shape;1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600" y="76200"/>
            <a:ext cx="3955050" cy="499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 txBox="1"/>
          <p:nvPr/>
        </p:nvSpPr>
        <p:spPr>
          <a:xfrm>
            <a:off x="4297500" y="872250"/>
            <a:ext cx="4445400" cy="44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0000FF"/>
                </a:solidFill>
              </a:rPr>
              <a:t>Estimate</a:t>
            </a:r>
            <a:r>
              <a:rPr lang="en" sz="1900" b="1" i="1">
                <a:solidFill>
                  <a:srgbClr val="0000FF"/>
                </a:solidFill>
              </a:rPr>
              <a:t> </a:t>
            </a:r>
            <a:r>
              <a:rPr lang="en" sz="1900" b="1">
                <a:solidFill>
                  <a:srgbClr val="0000FF"/>
                </a:solidFill>
              </a:rPr>
              <a:t>how many erasers might be here.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bags are here?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u="sng">
                <a:solidFill>
                  <a:srgbClr val="0000FF"/>
                </a:solidFill>
              </a:rPr>
              <a:t>5 rows of 3 bags</a:t>
            </a:r>
            <a:endParaRPr sz="1900" b="1" u="sng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in each bag?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u="sng">
                <a:solidFill>
                  <a:srgbClr val="0000FF"/>
                </a:solidFill>
              </a:rPr>
              <a:t>60 erasers in each bag</a:t>
            </a:r>
            <a:endParaRPr sz="1900" b="1" u="sng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strategies can we use to solve this problem?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body" idx="1"/>
          </p:nvPr>
        </p:nvSpPr>
        <p:spPr>
          <a:xfrm>
            <a:off x="5332275" y="197075"/>
            <a:ext cx="3691800" cy="41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9900"/>
                </a:solidFill>
              </a:rPr>
              <a:t>How many orange pieces do we see?</a:t>
            </a:r>
            <a:endParaRPr sz="2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9900"/>
                </a:solidFill>
              </a:rPr>
              <a:t>How many WHOLE oranges might </a:t>
            </a:r>
            <a:endParaRPr sz="2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9900"/>
                </a:solidFill>
              </a:rPr>
              <a:t>that be?</a:t>
            </a:r>
            <a:endParaRPr sz="2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9900"/>
                </a:solidFill>
              </a:rPr>
              <a:t>How do we know?</a:t>
            </a:r>
            <a:endParaRPr sz="2900" b="1">
              <a:solidFill>
                <a:srgbClr val="FF9900"/>
              </a:solidFill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48374" cy="484837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8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3.G.A2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311700" y="175350"/>
            <a:ext cx="3288900" cy="46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solidFill>
                  <a:srgbClr val="CC0000"/>
                </a:solidFill>
              </a:rPr>
              <a:t>Which one doesn’t belong?</a:t>
            </a:r>
            <a:endParaRPr sz="4700" b="1">
              <a:solidFill>
                <a:srgbClr val="CC0000"/>
              </a:solidFill>
            </a:endParaRPr>
          </a:p>
        </p:txBody>
      </p:sp>
      <p:pic>
        <p:nvPicPr>
          <p:cNvPr id="174" name="Google Shape;1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2977" y="57375"/>
            <a:ext cx="5064451" cy="50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9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3.MD.A1</a:t>
            </a:r>
            <a:endParaRPr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body" idx="2"/>
          </p:nvPr>
        </p:nvSpPr>
        <p:spPr>
          <a:xfrm>
            <a:off x="4836000" y="724075"/>
            <a:ext cx="39405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Sketch a shape </a:t>
            </a:r>
            <a:endParaRPr sz="23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/>
              <a:t>that is the </a:t>
            </a:r>
            <a:r>
              <a:rPr lang="en" sz="2300" b="1"/>
              <a:t>SAME</a:t>
            </a:r>
            <a:r>
              <a:rPr lang="en" sz="2300"/>
              <a:t> in one way </a:t>
            </a:r>
            <a:endParaRPr sz="23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u="sng"/>
              <a:t>and </a:t>
            </a:r>
            <a:endParaRPr sz="2300" u="sng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/>
              <a:t>DIFFERENT</a:t>
            </a:r>
            <a:r>
              <a:rPr lang="en" sz="2300"/>
              <a:t> in another way.</a:t>
            </a:r>
            <a:endParaRPr sz="2300"/>
          </a:p>
        </p:txBody>
      </p:sp>
      <p:sp>
        <p:nvSpPr>
          <p:cNvPr id="181" name="Google Shape;181;p30"/>
          <p:cNvSpPr/>
          <p:nvPr/>
        </p:nvSpPr>
        <p:spPr>
          <a:xfrm>
            <a:off x="483900" y="724075"/>
            <a:ext cx="3608400" cy="2390700"/>
          </a:xfrm>
          <a:prstGeom prst="trapezoid">
            <a:avLst>
              <a:gd name="adj" fmla="val 47573"/>
            </a:avLst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0"/>
          <p:cNvSpPr txBox="1">
            <a:spLocks noGrp="1"/>
          </p:cNvSpPr>
          <p:nvPr>
            <p:ph type="subTitle" idx="1"/>
          </p:nvPr>
        </p:nvSpPr>
        <p:spPr>
          <a:xfrm>
            <a:off x="265500" y="3419675"/>
            <a:ext cx="4045200" cy="9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Describe this shape.</a:t>
            </a:r>
            <a:br>
              <a:rPr lang="en"/>
            </a:br>
            <a:endParaRPr sz="1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shape is this?</a:t>
            </a:r>
            <a:endParaRPr/>
          </a:p>
        </p:txBody>
      </p:sp>
      <p:sp>
        <p:nvSpPr>
          <p:cNvPr id="183" name="Google Shape;183;p30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3.G.A1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body" idx="1"/>
          </p:nvPr>
        </p:nvSpPr>
        <p:spPr>
          <a:xfrm>
            <a:off x="6029175" y="841150"/>
            <a:ext cx="2910600" cy="29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What is 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going on 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in this 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Data Visualization?</a:t>
            </a:r>
            <a:endParaRPr sz="3100" b="1">
              <a:solidFill>
                <a:srgbClr val="38761D"/>
              </a:solidFill>
            </a:endParaRPr>
          </a:p>
        </p:txBody>
      </p:sp>
      <p:pic>
        <p:nvPicPr>
          <p:cNvPr id="189" name="Google Shape;18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50" y="69775"/>
            <a:ext cx="5825201" cy="50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1"/>
          <p:cNvSpPr txBox="1"/>
          <p:nvPr/>
        </p:nvSpPr>
        <p:spPr>
          <a:xfrm>
            <a:off x="0" y="4884625"/>
            <a:ext cx="1499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/>
              <a:t>YouCubed.org</a:t>
            </a:r>
            <a:endParaRPr sz="900" i="1"/>
          </a:p>
        </p:txBody>
      </p:sp>
      <p:sp>
        <p:nvSpPr>
          <p:cNvPr id="191" name="Google Shape;191;p31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</a:t>
            </a:r>
            <a:endParaRPr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550" y="131875"/>
            <a:ext cx="7267001" cy="487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2"/>
          <p:cNvSpPr txBox="1"/>
          <p:nvPr/>
        </p:nvSpPr>
        <p:spPr>
          <a:xfrm>
            <a:off x="152400" y="131875"/>
            <a:ext cx="1505400" cy="48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Anton"/>
                <a:ea typeface="Anton"/>
                <a:cs typeface="Anton"/>
                <a:sym typeface="Anton"/>
              </a:rPr>
              <a:t>This huge bronze phone weighs close to 500 pounds! </a:t>
            </a:r>
            <a:endParaRPr sz="2500">
              <a:solidFill>
                <a:srgbClr val="666666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FF5722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7F6000"/>
                </a:solidFill>
                <a:latin typeface="Anton"/>
                <a:ea typeface="Anton"/>
                <a:cs typeface="Anton"/>
                <a:sym typeface="Anton"/>
              </a:rPr>
              <a:t>What can we say about 500?</a:t>
            </a:r>
            <a:endParaRPr sz="1700"/>
          </a:p>
        </p:txBody>
      </p:sp>
      <p:sp>
        <p:nvSpPr>
          <p:cNvPr id="198" name="Google Shape;198;p32"/>
          <p:cNvSpPr txBox="1"/>
          <p:nvPr/>
        </p:nvSpPr>
        <p:spPr>
          <a:xfrm>
            <a:off x="8369500" y="490932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3.MD.A2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688</Words>
  <Application>Microsoft Macintosh PowerPoint</Application>
  <PresentationFormat>On-screen Show (16:9)</PresentationFormat>
  <Paragraphs>117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Comic Sans MS</vt:lpstr>
      <vt:lpstr>Proxima Nova</vt:lpstr>
      <vt:lpstr>Anton</vt:lpstr>
      <vt:lpstr>Arial</vt:lpstr>
      <vt:lpstr>Alfa Slab One</vt:lpstr>
      <vt:lpstr>Oswald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2021-08-20T01:02:47Z</dcterms:modified>
</cp:coreProperties>
</file>