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embeddedFontLst>
    <p:embeddedFont>
      <p:font typeface="Architects Daughter" pitchFamily="2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83c5edb0f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83c5edb0f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83c5edb0f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83c5edb0f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83c5edb0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83c5edb0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83c5edb0f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e83c5edb0f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8, 2021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83c5edb0f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83c5edb0f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83c5edb0f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83c5edb0f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83c5edb0f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83c5edb0f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13, 2021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e83c5edb0f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e83c5edb0f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83c5edb0f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e83c5edb0f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83c5edb0f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e83c5edb0f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17,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83c5edb0f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e83c5edb0f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20, 2021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e83c5edb0f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e83c5edb0f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83c5edb0f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83c5edb0f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83c5edb0f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e83c5edb0f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83c5edb0f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e83c5edb0f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83c5edb0f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e83c5edb0f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27, 2021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83c5edb0f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e83c5edb0f_0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e83c5edb0f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e83c5edb0f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83c5edb0f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83c5edb0f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e83c5edb0f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e83c5edb0f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0" y="178175"/>
            <a:ext cx="773400" cy="46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00"/>
                </a:solidFill>
              </a:rPr>
              <a:t>What can we say about these back- packs?</a:t>
            </a:r>
            <a:endParaRPr sz="1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00"/>
                </a:solidFill>
              </a:rPr>
              <a:t>How many are there?</a:t>
            </a:r>
            <a:endParaRPr sz="1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00"/>
                </a:solidFill>
              </a:rPr>
              <a:t>How can we count them?</a:t>
            </a:r>
            <a:endParaRPr sz="1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00"/>
                </a:solidFill>
              </a:rPr>
              <a:t>How might we sort them?</a:t>
            </a:r>
            <a:endParaRPr sz="1300" b="1">
              <a:solidFill>
                <a:srgbClr val="990000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400" y="178175"/>
            <a:ext cx="8279974" cy="4657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543875" y="4337725"/>
            <a:ext cx="80556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Which one doesn’t belong?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975" y="152400"/>
            <a:ext cx="8144044" cy="407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6"/>
          <p:cNvSpPr txBox="1"/>
          <p:nvPr/>
        </p:nvSpPr>
        <p:spPr>
          <a:xfrm>
            <a:off x="8288775" y="4789500"/>
            <a:ext cx="855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1.NBT.B8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>
            <a:spLocks noGrp="1"/>
          </p:cNvSpPr>
          <p:nvPr>
            <p:ph type="body" idx="1"/>
          </p:nvPr>
        </p:nvSpPr>
        <p:spPr>
          <a:xfrm>
            <a:off x="311700" y="564100"/>
            <a:ext cx="2481900" cy="38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The Palladio Building has LOTS of windows!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Estimate how many windows might be here.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14" name="Google Shape;1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150" y="519775"/>
            <a:ext cx="6030825" cy="40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>
            <a:spLocks noGrp="1"/>
          </p:cNvSpPr>
          <p:nvPr>
            <p:ph type="body" idx="1"/>
          </p:nvPr>
        </p:nvSpPr>
        <p:spPr>
          <a:xfrm>
            <a:off x="152425" y="4405300"/>
            <a:ext cx="58887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990000"/>
                </a:solidFill>
              </a:rPr>
              <a:t>Happy Rosh Hashanah!</a:t>
            </a:r>
            <a:endParaRPr sz="1900" i="1">
              <a:solidFill>
                <a:srgbClr val="990000"/>
              </a:solidFill>
            </a:endParaRPr>
          </a:p>
        </p:txBody>
      </p:sp>
      <p:pic>
        <p:nvPicPr>
          <p:cNvPr id="121" name="Google Shape;1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86950" cy="432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8"/>
          <p:cNvSpPr txBox="1"/>
          <p:nvPr/>
        </p:nvSpPr>
        <p:spPr>
          <a:xfrm>
            <a:off x="6231950" y="847975"/>
            <a:ext cx="251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8"/>
          <p:cNvSpPr txBox="1"/>
          <p:nvPr/>
        </p:nvSpPr>
        <p:spPr>
          <a:xfrm>
            <a:off x="6861650" y="705150"/>
            <a:ext cx="1885500" cy="24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many apples do we see?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2.G.A3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>
            <a:off x="192200" y="4441500"/>
            <a:ext cx="6118200" cy="63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0000FF"/>
                </a:solidFill>
              </a:rPr>
              <a:t>Happy Independence Day in Brazil!</a:t>
            </a:r>
            <a:endParaRPr sz="1900" b="1" i="1">
              <a:solidFill>
                <a:srgbClr val="0000FF"/>
              </a:solidFill>
            </a:endParaRPr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0000"/>
            <a:ext cx="6087850" cy="42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6479675" y="180000"/>
            <a:ext cx="24102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shapes do we see in the flag of Brazil?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they have in common?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Can you draw a shape that is the SAME in one way and DIFFERENT in another?</a:t>
            </a:r>
            <a:endParaRPr sz="1900" b="1">
              <a:solidFill>
                <a:srgbClr val="38761D"/>
              </a:solidFill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7211750" y="281550"/>
            <a:ext cx="1780800" cy="36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Which one doesn’t belong?</a:t>
            </a:r>
            <a:endParaRPr sz="2900" b="1">
              <a:solidFill>
                <a:srgbClr val="990000"/>
              </a:solidFill>
            </a:endParaRPr>
          </a:p>
        </p:txBody>
      </p:sp>
      <p:pic>
        <p:nvPicPr>
          <p:cNvPr id="138" name="Google Shape;1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00" y="144675"/>
            <a:ext cx="6946500" cy="471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2.OA.B2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body" idx="1"/>
          </p:nvPr>
        </p:nvSpPr>
        <p:spPr>
          <a:xfrm>
            <a:off x="101700" y="44135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is the SAME?  What is DIFFERENT?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217850" y="293775"/>
            <a:ext cx="4148975" cy="30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295192" y="-109518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883567" y="-109518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883567" y="577107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295192" y="577107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295192" y="1263732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883567" y="1263732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295192" y="1950357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883567" y="1950357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295192" y="2636982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883567" y="2636982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295192" y="3388982"/>
            <a:ext cx="581000" cy="13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7876662" y="3395887"/>
            <a:ext cx="575025" cy="13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1"/>
          <p:cNvSpPr txBox="1"/>
          <p:nvPr/>
        </p:nvSpPr>
        <p:spPr>
          <a:xfrm>
            <a:off x="8235975" y="4789500"/>
            <a:ext cx="844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2.NBT.A1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>
            <a:spLocks noGrp="1"/>
          </p:cNvSpPr>
          <p:nvPr>
            <p:ph type="body" idx="1"/>
          </p:nvPr>
        </p:nvSpPr>
        <p:spPr>
          <a:xfrm>
            <a:off x="152400" y="4557300"/>
            <a:ext cx="5998800" cy="4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Happy Independence Day in Mexico!</a:t>
            </a:r>
            <a:endParaRPr sz="1900" i="1"/>
          </a:p>
        </p:txBody>
      </p:sp>
      <p:pic>
        <p:nvPicPr>
          <p:cNvPr id="164" name="Google Shape;16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17300" cy="427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2"/>
          <p:cNvSpPr txBox="1"/>
          <p:nvPr/>
        </p:nvSpPr>
        <p:spPr>
          <a:xfrm>
            <a:off x="6736600" y="207025"/>
            <a:ext cx="2037900" cy="4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Describe some of the shapes you see in this photo of Mexico City.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What makes these shapes special?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Can we combine some shapes to make new shapes?</a:t>
            </a:r>
            <a:endParaRPr sz="1900" b="1">
              <a:solidFill>
                <a:srgbClr val="B45F06"/>
              </a:solidFill>
            </a:endParaRPr>
          </a:p>
        </p:txBody>
      </p:sp>
      <p:sp>
        <p:nvSpPr>
          <p:cNvPr id="166" name="Google Shape;166;p3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>
            <a:spLocks noGrp="1"/>
          </p:cNvSpPr>
          <p:nvPr>
            <p:ph type="body" idx="1"/>
          </p:nvPr>
        </p:nvSpPr>
        <p:spPr>
          <a:xfrm>
            <a:off x="844750" y="344900"/>
            <a:ext cx="7433400" cy="13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Would you rather have</a:t>
            </a:r>
            <a:endParaRPr sz="3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107 pennies OR one dollar bill?</a:t>
            </a:r>
            <a:endParaRPr sz="3700" b="1">
              <a:solidFill>
                <a:srgbClr val="274E13"/>
              </a:solidFill>
            </a:endParaRPr>
          </a:p>
        </p:txBody>
      </p:sp>
      <p:pic>
        <p:nvPicPr>
          <p:cNvPr id="172" name="Google Shape;1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50" y="2138000"/>
            <a:ext cx="5207175" cy="251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17756">
            <a:off x="5336440" y="2861709"/>
            <a:ext cx="3414269" cy="140528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2.MD.C8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>
            <a:spLocks noGrp="1"/>
          </p:cNvSpPr>
          <p:nvPr>
            <p:ph type="body" idx="1"/>
          </p:nvPr>
        </p:nvSpPr>
        <p:spPr>
          <a:xfrm>
            <a:off x="152400" y="4620650"/>
            <a:ext cx="6749700" cy="52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274E13"/>
                </a:solidFill>
              </a:rPr>
              <a:t>Happy Constitution Day!</a:t>
            </a:r>
            <a:endParaRPr sz="1900" b="1" i="1">
              <a:solidFill>
                <a:srgbClr val="274E13"/>
              </a:solidFill>
            </a:endParaRPr>
          </a:p>
        </p:txBody>
      </p:sp>
      <p:sp>
        <p:nvSpPr>
          <p:cNvPr id="180" name="Google Shape;180;p34"/>
          <p:cNvSpPr txBox="1"/>
          <p:nvPr/>
        </p:nvSpPr>
        <p:spPr>
          <a:xfrm>
            <a:off x="6968900" y="164800"/>
            <a:ext cx="2080200" cy="4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39 Delegates signed the Constitution on September 17, 1787.</a:t>
            </a:r>
            <a:endParaRPr sz="19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How many ways can we get to the number 39?</a:t>
            </a:r>
            <a:endParaRPr sz="19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Let’s write number sentences to match our mathematical thinking.</a:t>
            </a:r>
            <a:endParaRPr sz="1900" b="1">
              <a:solidFill>
                <a:srgbClr val="0C343D"/>
              </a:solidFill>
            </a:endParaRPr>
          </a:p>
        </p:txBody>
      </p:sp>
      <p:pic>
        <p:nvPicPr>
          <p:cNvPr id="181" name="Google Shape;18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4800"/>
            <a:ext cx="6749688" cy="445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4"/>
          <p:cNvSpPr txBox="1"/>
          <p:nvPr/>
        </p:nvSpPr>
        <p:spPr>
          <a:xfrm>
            <a:off x="0" y="4789550"/>
            <a:ext cx="87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2.NBT.C4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311700" y="246525"/>
            <a:ext cx="2307000" cy="458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Where do we see rows and columns in this photo of Nubian Square?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How can we use rows and columns to figure out how many windows are here?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88" name="Google Shape;1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8950" y="246525"/>
            <a:ext cx="6106501" cy="450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6"/>
          <p:cNvSpPr txBox="1">
            <a:spLocks noGrp="1"/>
          </p:cNvSpPr>
          <p:nvPr>
            <p:ph type="body" idx="1"/>
          </p:nvPr>
        </p:nvSpPr>
        <p:spPr>
          <a:xfrm>
            <a:off x="311700" y="207025"/>
            <a:ext cx="2106300" cy="42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/>
              <a:t>Which one doesn’t belong?</a:t>
            </a:r>
            <a:endParaRPr sz="3700" b="1"/>
          </a:p>
        </p:txBody>
      </p:sp>
      <p:pic>
        <p:nvPicPr>
          <p:cNvPr id="195" name="Google Shape;19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215" y="124325"/>
            <a:ext cx="6344909" cy="471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2.MD.C8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7"/>
          <p:cNvSpPr txBox="1">
            <a:spLocks noGrp="1"/>
          </p:cNvSpPr>
          <p:nvPr>
            <p:ph type="body" idx="1"/>
          </p:nvPr>
        </p:nvSpPr>
        <p:spPr>
          <a:xfrm>
            <a:off x="152400" y="4567875"/>
            <a:ext cx="6158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FF9900"/>
                </a:solidFill>
              </a:rPr>
              <a:t>Happy Autumnal Equinox! The first day of Fall!</a:t>
            </a:r>
            <a:endParaRPr sz="1900" b="1" i="1">
              <a:solidFill>
                <a:srgbClr val="FF9900"/>
              </a:solidFill>
            </a:endParaRPr>
          </a:p>
        </p:txBody>
      </p:sp>
      <p:pic>
        <p:nvPicPr>
          <p:cNvPr id="202" name="Google Shape;20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875" y="173525"/>
            <a:ext cx="6618000" cy="439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7"/>
          <p:cNvSpPr txBox="1"/>
          <p:nvPr/>
        </p:nvSpPr>
        <p:spPr>
          <a:xfrm>
            <a:off x="6947775" y="238700"/>
            <a:ext cx="2037900" cy="4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12 hours of day and </a:t>
            </a: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12 hours of night!</a:t>
            </a: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How many hours in one day?</a:t>
            </a: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How many hours in two days?</a:t>
            </a: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How about three days?</a:t>
            </a: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How many hours in one week?</a:t>
            </a:r>
            <a:endParaRPr sz="1700" b="1">
              <a:solidFill>
                <a:srgbClr val="5B0F00"/>
              </a:solidFill>
            </a:endParaRPr>
          </a:p>
        </p:txBody>
      </p:sp>
      <p:sp>
        <p:nvSpPr>
          <p:cNvPr id="204" name="Google Shape;204;p37"/>
          <p:cNvSpPr txBox="1"/>
          <p:nvPr/>
        </p:nvSpPr>
        <p:spPr>
          <a:xfrm>
            <a:off x="8267650" y="4789500"/>
            <a:ext cx="87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 txBox="1">
            <a:spLocks noGrp="1"/>
          </p:cNvSpPr>
          <p:nvPr>
            <p:ph type="body" idx="1"/>
          </p:nvPr>
        </p:nvSpPr>
        <p:spPr>
          <a:xfrm>
            <a:off x="105625" y="122575"/>
            <a:ext cx="1932300" cy="471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Look at the amazing shapes that make the roof of this Israeli Sukkah!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do we see them?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can we figure out how many pieces of fruit are here?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210" name="Google Shape;2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5350" y="78500"/>
            <a:ext cx="6809000" cy="495395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8"/>
          <p:cNvSpPr txBox="1"/>
          <p:nvPr/>
        </p:nvSpPr>
        <p:spPr>
          <a:xfrm>
            <a:off x="0" y="4789500"/>
            <a:ext cx="855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is the SAME?  What is DIFFERENT?</a:t>
            </a:r>
            <a:endParaRPr sz="2300" b="1">
              <a:solidFill>
                <a:srgbClr val="0000FF"/>
              </a:solidFill>
            </a:endParaRPr>
          </a:p>
        </p:txBody>
      </p:sp>
      <p:sp>
        <p:nvSpPr>
          <p:cNvPr id="217" name="Google Shape;217;p39"/>
          <p:cNvSpPr/>
          <p:nvPr/>
        </p:nvSpPr>
        <p:spPr>
          <a:xfrm>
            <a:off x="1024250" y="998950"/>
            <a:ext cx="2227800" cy="1942800"/>
          </a:xfrm>
          <a:prstGeom prst="rect">
            <a:avLst/>
          </a:prstGeom>
          <a:solidFill>
            <a:srgbClr val="FF990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9"/>
          <p:cNvSpPr/>
          <p:nvPr/>
        </p:nvSpPr>
        <p:spPr>
          <a:xfrm>
            <a:off x="5543450" y="1167900"/>
            <a:ext cx="2586900" cy="2354700"/>
          </a:xfrm>
          <a:prstGeom prst="cube">
            <a:avLst>
              <a:gd name="adj" fmla="val 25000"/>
            </a:avLst>
          </a:prstGeom>
          <a:solidFill>
            <a:srgbClr val="FF00FF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2.G.A1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0"/>
          <p:cNvSpPr txBox="1">
            <a:spLocks noGrp="1"/>
          </p:cNvSpPr>
          <p:nvPr>
            <p:ph type="body" idx="1"/>
          </p:nvPr>
        </p:nvSpPr>
        <p:spPr>
          <a:xfrm>
            <a:off x="311700" y="67925"/>
            <a:ext cx="4777800" cy="476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</a:rPr>
              <a:t>How many packs of Post-Its </a:t>
            </a:r>
            <a:r>
              <a:rPr lang="en" sz="2900" b="1" i="1">
                <a:solidFill>
                  <a:srgbClr val="CC4125"/>
                </a:solidFill>
              </a:rPr>
              <a:t>might</a:t>
            </a:r>
            <a:r>
              <a:rPr lang="en" sz="2900" b="1">
                <a:solidFill>
                  <a:srgbClr val="CC4125"/>
                </a:solidFill>
              </a:rPr>
              <a:t> be here?</a:t>
            </a:r>
            <a:endParaRPr sz="29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</a:rPr>
              <a:t>How can we use what we know to make our best ESTIMATE?</a:t>
            </a:r>
            <a:endParaRPr sz="29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DD7E6B"/>
                </a:solidFill>
              </a:rPr>
              <a:t>If there are </a:t>
            </a:r>
            <a:r>
              <a:rPr lang="en" sz="2900" b="1" i="1">
                <a:solidFill>
                  <a:srgbClr val="DD7E6B"/>
                </a:solidFill>
              </a:rPr>
              <a:t>close to </a:t>
            </a:r>
            <a:r>
              <a:rPr lang="en" sz="2900" b="1">
                <a:solidFill>
                  <a:srgbClr val="DD7E6B"/>
                </a:solidFill>
              </a:rPr>
              <a:t>100 in each pack, how many might there be altogether?</a:t>
            </a:r>
            <a:endParaRPr sz="2900" b="1">
              <a:solidFill>
                <a:srgbClr val="DD7E6B"/>
              </a:solidFill>
            </a:endParaRPr>
          </a:p>
        </p:txBody>
      </p:sp>
      <p:pic>
        <p:nvPicPr>
          <p:cNvPr id="225" name="Google Shape;22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723" y="67925"/>
            <a:ext cx="3761898" cy="5015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0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 txBox="1">
            <a:spLocks noGrp="1"/>
          </p:cNvSpPr>
          <p:nvPr>
            <p:ph type="body" idx="1"/>
          </p:nvPr>
        </p:nvSpPr>
        <p:spPr>
          <a:xfrm>
            <a:off x="7422925" y="279075"/>
            <a:ext cx="1548300" cy="44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are hiding?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donuts are there altogether?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do we know?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2" name="Google Shape;23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00" y="279075"/>
            <a:ext cx="7120600" cy="44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1"/>
          <p:cNvSpPr/>
          <p:nvPr/>
        </p:nvSpPr>
        <p:spPr>
          <a:xfrm>
            <a:off x="1446600" y="207025"/>
            <a:ext cx="4709232" cy="4065228"/>
          </a:xfrm>
          <a:prstGeom prst="clou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CC4125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Yum! Donuts!</a:t>
            </a:r>
            <a:endParaRPr sz="4000">
              <a:solidFill>
                <a:srgbClr val="CC4125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34" name="Google Shape;234;p4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>
            <a:spLocks noGrp="1"/>
          </p:cNvSpPr>
          <p:nvPr>
            <p:ph type="body" idx="1"/>
          </p:nvPr>
        </p:nvSpPr>
        <p:spPr>
          <a:xfrm>
            <a:off x="311700" y="175350"/>
            <a:ext cx="3288900" cy="46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CC0000"/>
                </a:solidFill>
              </a:rPr>
              <a:t>Which one doesn’t belong?</a:t>
            </a:r>
            <a:endParaRPr sz="4700" b="1">
              <a:solidFill>
                <a:srgbClr val="CC0000"/>
              </a:solidFill>
            </a:endParaRPr>
          </a:p>
        </p:txBody>
      </p:sp>
      <p:pic>
        <p:nvPicPr>
          <p:cNvPr id="240" name="Google Shape;24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2977" y="57375"/>
            <a:ext cx="5064451" cy="50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2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"/>
          <p:cNvSpPr txBox="1">
            <a:spLocks noGrp="1"/>
          </p:cNvSpPr>
          <p:nvPr>
            <p:ph type="body" idx="1"/>
          </p:nvPr>
        </p:nvSpPr>
        <p:spPr>
          <a:xfrm>
            <a:off x="311700" y="291500"/>
            <a:ext cx="2877000" cy="390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073763"/>
                </a:solidFill>
              </a:rPr>
              <a:t>What is going on in this </a:t>
            </a:r>
            <a:endParaRPr sz="2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990000"/>
                </a:solidFill>
              </a:rPr>
              <a:t>DATA VISUALIZATION?</a:t>
            </a:r>
            <a:endParaRPr sz="26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4200" y="87650"/>
            <a:ext cx="5479200" cy="494122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3"/>
          <p:cNvSpPr txBox="1"/>
          <p:nvPr/>
        </p:nvSpPr>
        <p:spPr>
          <a:xfrm>
            <a:off x="7971900" y="4835600"/>
            <a:ext cx="1172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YouCubed .org</a:t>
            </a:r>
            <a:endParaRPr sz="900" i="1"/>
          </a:p>
        </p:txBody>
      </p:sp>
      <p:sp>
        <p:nvSpPr>
          <p:cNvPr id="249" name="Google Shape;249;p4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2.MD.D10</a:t>
            </a:r>
            <a:endParaRPr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4"/>
          <p:cNvSpPr txBox="1">
            <a:spLocks noGrp="1"/>
          </p:cNvSpPr>
          <p:nvPr>
            <p:ph type="body" idx="1"/>
          </p:nvPr>
        </p:nvSpPr>
        <p:spPr>
          <a:xfrm>
            <a:off x="5173900" y="566025"/>
            <a:ext cx="3322200" cy="41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One crayon measures 3 inches.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If we measured this whole box of crayons, how many inches would that be?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5" name="Google Shape;25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22350"/>
            <a:ext cx="4260300" cy="38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5243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44"/>
          <p:cNvSpPr txBox="1"/>
          <p:nvPr/>
        </p:nvSpPr>
        <p:spPr>
          <a:xfrm>
            <a:off x="8267650" y="4789500"/>
            <a:ext cx="87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2.NBT.B6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Macintosh PowerPoint</Application>
  <PresentationFormat>On-screen Show (16:9)</PresentationFormat>
  <Paragraphs>103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Architects Daughter</vt:lpstr>
      <vt:lpstr>Arial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2021-08-22T00:30:34Z</dcterms:modified>
</cp:coreProperties>
</file>