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embeddedFontLst>
    <p:embeddedFont>
      <p:font typeface="Lato" panose="020F0302020204030203" pitchFamily="34" charset="77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eada39531d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eada39531d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1, 2021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eada39531d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eada39531d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eada39531d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eada39531d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eada39531d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eada39531d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8, 2021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eada39531d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eada39531d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eada39531d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eada39531d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eada39531d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eada39531d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13, 2021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eada39531d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eada39531d_0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eada39531d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eada39531d_0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eada39531d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eada39531d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17, 2021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eada39531d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eada39531d_0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20, 2021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eada39531d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eada39531d_0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eada39531d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eada39531d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eada39531d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eada39531d_0_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eada39531d_0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eada39531d_0_2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eada39531d_0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eada39531d_0_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27, 2021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eada39531d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eada39531d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eada39531d_0_2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eada39531d_0_2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eada39531d_0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eada39531d_0_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eada39531d_0_2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eada39531d_0_2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body" idx="1"/>
          </p:nvPr>
        </p:nvSpPr>
        <p:spPr>
          <a:xfrm>
            <a:off x="6438400" y="1187950"/>
            <a:ext cx="2434800" cy="257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FF00FF"/>
                </a:solidFill>
              </a:rPr>
              <a:t>Which one doesn’t belong?</a:t>
            </a:r>
            <a:endParaRPr sz="3700" b="1">
              <a:solidFill>
                <a:srgbClr val="FF00FF"/>
              </a:solidFill>
            </a:endParaRPr>
          </a:p>
        </p:txBody>
      </p:sp>
      <p:pic>
        <p:nvPicPr>
          <p:cNvPr id="100" name="Google Shape;1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978125" cy="472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5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1.OA.C5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>
            <a:spLocks noGrp="1"/>
          </p:cNvSpPr>
          <p:nvPr>
            <p:ph type="body" idx="1"/>
          </p:nvPr>
        </p:nvSpPr>
        <p:spPr>
          <a:xfrm>
            <a:off x="7483175" y="1170750"/>
            <a:ext cx="1660800" cy="244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What shapes do we see in Nubian Square?</a:t>
            </a:r>
            <a:endParaRPr sz="2900" b="1"/>
          </a:p>
        </p:txBody>
      </p:sp>
      <p:pic>
        <p:nvPicPr>
          <p:cNvPr id="107" name="Google Shape;10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000" y="112550"/>
            <a:ext cx="7280600" cy="482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6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1.G.A1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7"/>
          <p:cNvSpPr txBox="1">
            <a:spLocks noGrp="1"/>
          </p:cNvSpPr>
          <p:nvPr>
            <p:ph type="body" idx="1"/>
          </p:nvPr>
        </p:nvSpPr>
        <p:spPr>
          <a:xfrm>
            <a:off x="285750" y="4257550"/>
            <a:ext cx="85725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9900"/>
                </a:solidFill>
              </a:rPr>
              <a:t>How many backpacks do we see here? </a:t>
            </a:r>
            <a:endParaRPr sz="23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9900"/>
                </a:solidFill>
              </a:rPr>
              <a:t>How can we count them? How might we sort them?</a:t>
            </a:r>
            <a:endParaRPr sz="2300" b="1">
              <a:solidFill>
                <a:srgbClr val="FF9900"/>
              </a:solidFill>
            </a:endParaRPr>
          </a:p>
        </p:txBody>
      </p:sp>
      <p:pic>
        <p:nvPicPr>
          <p:cNvPr id="114" name="Google Shape;11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725" y="0"/>
            <a:ext cx="8012551" cy="4217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7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1.OA.C5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8"/>
          <p:cNvSpPr txBox="1">
            <a:spLocks noGrp="1"/>
          </p:cNvSpPr>
          <p:nvPr>
            <p:ph type="body" idx="1"/>
          </p:nvPr>
        </p:nvSpPr>
        <p:spPr>
          <a:xfrm>
            <a:off x="311700" y="167350"/>
            <a:ext cx="3366300" cy="42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990000"/>
                </a:solidFill>
              </a:rPr>
              <a:t>Which one doesn’t belong?</a:t>
            </a:r>
            <a:endParaRPr sz="3700" b="1">
              <a:solidFill>
                <a:srgbClr val="990000"/>
              </a:solidFill>
            </a:endParaRPr>
          </a:p>
        </p:txBody>
      </p:sp>
      <p:pic>
        <p:nvPicPr>
          <p:cNvPr id="121" name="Google Shape;12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6073" y="62475"/>
            <a:ext cx="5093124" cy="502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8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1.G.A1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9"/>
          <p:cNvSpPr txBox="1">
            <a:spLocks noGrp="1"/>
          </p:cNvSpPr>
          <p:nvPr>
            <p:ph type="body" idx="1"/>
          </p:nvPr>
        </p:nvSpPr>
        <p:spPr>
          <a:xfrm>
            <a:off x="7388800" y="158800"/>
            <a:ext cx="1717500" cy="48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Happy Rosh Hashanah!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How many apples?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How many pomegranate seeds? 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Can we estimate?</a:t>
            </a:r>
            <a:endParaRPr sz="1900" b="1">
              <a:solidFill>
                <a:srgbClr val="CC0000"/>
              </a:solidFill>
            </a:endParaRPr>
          </a:p>
        </p:txBody>
      </p:sp>
      <p:pic>
        <p:nvPicPr>
          <p:cNvPr id="128" name="Google Shape;12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25" y="158788"/>
            <a:ext cx="7236399" cy="4825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9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1.OA.C5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0"/>
          <p:cNvSpPr txBox="1">
            <a:spLocks noGrp="1"/>
          </p:cNvSpPr>
          <p:nvPr>
            <p:ph type="body" idx="1"/>
          </p:nvPr>
        </p:nvSpPr>
        <p:spPr>
          <a:xfrm>
            <a:off x="167825" y="393950"/>
            <a:ext cx="1900500" cy="395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A9988"/>
                </a:solidFill>
                <a:latin typeface="Lato"/>
                <a:ea typeface="Lato"/>
                <a:cs typeface="Lato"/>
                <a:sym typeface="Lato"/>
              </a:rPr>
              <a:t>How many ducks? </a:t>
            </a:r>
            <a:endParaRPr sz="2300" b="1">
              <a:solidFill>
                <a:srgbClr val="1A9988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1A9988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1A9988"/>
                </a:solidFill>
                <a:latin typeface="Lato"/>
                <a:ea typeface="Lato"/>
                <a:cs typeface="Lato"/>
                <a:sym typeface="Lato"/>
              </a:rPr>
              <a:t>How many would there be if another family of ducks came along?</a:t>
            </a:r>
            <a:endParaRPr sz="2200"/>
          </a:p>
        </p:txBody>
      </p:sp>
      <p:pic>
        <p:nvPicPr>
          <p:cNvPr id="135" name="Google Shape;13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6925" y="441550"/>
            <a:ext cx="6927801" cy="4410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30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1"/>
          <p:cNvSpPr txBox="1">
            <a:spLocks noGrp="1"/>
          </p:cNvSpPr>
          <p:nvPr>
            <p:ph type="body" idx="1"/>
          </p:nvPr>
        </p:nvSpPr>
        <p:spPr>
          <a:xfrm>
            <a:off x="6899200" y="198700"/>
            <a:ext cx="2123400" cy="45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How many cucumbers do we see?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2300" b="1">
                <a:solidFill>
                  <a:srgbClr val="274E13"/>
                </a:solidFill>
              </a:rPr>
            </a:br>
            <a:r>
              <a:rPr lang="en" sz="2300" b="1">
                <a:solidFill>
                  <a:srgbClr val="274E13"/>
                </a:solidFill>
              </a:rPr>
              <a:t>How do we see them?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Let’s write a number sentence to match the picture!</a:t>
            </a:r>
            <a:endParaRPr sz="2300" b="1">
              <a:solidFill>
                <a:srgbClr val="274E13"/>
              </a:solidFill>
            </a:endParaRPr>
          </a:p>
        </p:txBody>
      </p:sp>
      <p:pic>
        <p:nvPicPr>
          <p:cNvPr id="142" name="Google Shape;14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424" y="198699"/>
            <a:ext cx="6548152" cy="489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31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1.OA.B3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2"/>
          <p:cNvSpPr txBox="1">
            <a:spLocks noGrp="1"/>
          </p:cNvSpPr>
          <p:nvPr>
            <p:ph type="body" idx="1"/>
          </p:nvPr>
        </p:nvSpPr>
        <p:spPr>
          <a:xfrm>
            <a:off x="98825" y="77775"/>
            <a:ext cx="1340400" cy="494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6FA8DC"/>
                </a:solidFill>
              </a:rPr>
              <a:t>What shapes do we see in this mural?</a:t>
            </a:r>
            <a:endParaRPr sz="2300" b="1">
              <a:solidFill>
                <a:srgbClr val="6FA8DC"/>
              </a:solidFill>
            </a:endParaRPr>
          </a:p>
        </p:txBody>
      </p:sp>
      <p:pic>
        <p:nvPicPr>
          <p:cNvPr id="149" name="Google Shape;14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7625" y="35199"/>
            <a:ext cx="7555275" cy="50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2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1.G.A1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3"/>
          <p:cNvSpPr txBox="1">
            <a:spLocks noGrp="1"/>
          </p:cNvSpPr>
          <p:nvPr>
            <p:ph type="body" idx="1"/>
          </p:nvPr>
        </p:nvSpPr>
        <p:spPr>
          <a:xfrm>
            <a:off x="311700" y="204450"/>
            <a:ext cx="2104200" cy="463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9900"/>
                </a:solidFill>
              </a:rPr>
              <a:t>How many donuts?</a:t>
            </a:r>
            <a:endParaRPr sz="23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9900"/>
                </a:solidFill>
              </a:rPr>
              <a:t>How many different ways can we count them?</a:t>
            </a:r>
            <a:endParaRPr sz="23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9900"/>
                </a:solidFill>
              </a:rPr>
              <a:t>Let’s write some number sentences to match the photo!</a:t>
            </a:r>
            <a:endParaRPr sz="2300" b="1">
              <a:solidFill>
                <a:srgbClr val="FF9900"/>
              </a:solidFill>
            </a:endParaRPr>
          </a:p>
        </p:txBody>
      </p:sp>
      <p:pic>
        <p:nvPicPr>
          <p:cNvPr id="156" name="Google Shape;15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2951" y="166500"/>
            <a:ext cx="6446755" cy="4835074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33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1.OA.A2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4"/>
          <p:cNvSpPr txBox="1">
            <a:spLocks noGrp="1"/>
          </p:cNvSpPr>
          <p:nvPr>
            <p:ph type="body" idx="1"/>
          </p:nvPr>
        </p:nvSpPr>
        <p:spPr>
          <a:xfrm>
            <a:off x="5712400" y="478350"/>
            <a:ext cx="3157200" cy="395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CC0000"/>
                </a:solidFill>
              </a:rPr>
              <a:t>Let’s describe the shapes we see in the American Flag!</a:t>
            </a:r>
            <a:endParaRPr sz="23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CC0000"/>
                </a:solidFill>
              </a:rPr>
              <a:t>How many stars? </a:t>
            </a:r>
            <a:endParaRPr sz="23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CC0000"/>
                </a:solidFill>
              </a:rPr>
              <a:t>How can we count them?</a:t>
            </a:r>
            <a:endParaRPr sz="23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CC0000"/>
                </a:solidFill>
              </a:rPr>
              <a:t>How many stripes?</a:t>
            </a:r>
            <a:endParaRPr sz="23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CC0000"/>
                </a:solidFill>
              </a:rPr>
              <a:t> How can we count them?</a:t>
            </a:r>
            <a:endParaRPr sz="2300">
              <a:solidFill>
                <a:srgbClr val="CC0000"/>
              </a:solidFill>
            </a:endParaRPr>
          </a:p>
        </p:txBody>
      </p:sp>
      <p:pic>
        <p:nvPicPr>
          <p:cNvPr id="163" name="Google Shape;16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05625"/>
            <a:ext cx="5350051" cy="5249126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4"/>
          <p:cNvSpPr txBox="1"/>
          <p:nvPr/>
        </p:nvSpPr>
        <p:spPr>
          <a:xfrm>
            <a:off x="60325" y="340725"/>
            <a:ext cx="69582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73763"/>
                </a:solidFill>
              </a:rPr>
              <a:t>Happy Constitution Day!</a:t>
            </a:r>
            <a:endParaRPr sz="2300" b="1">
              <a:solidFill>
                <a:srgbClr val="073763"/>
              </a:solidFill>
            </a:endParaRPr>
          </a:p>
        </p:txBody>
      </p:sp>
      <p:sp>
        <p:nvSpPr>
          <p:cNvPr id="165" name="Google Shape;165;p34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K.G.A1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5"/>
          <p:cNvSpPr txBox="1">
            <a:spLocks noGrp="1"/>
          </p:cNvSpPr>
          <p:nvPr>
            <p:ph type="body" idx="1"/>
          </p:nvPr>
        </p:nvSpPr>
        <p:spPr>
          <a:xfrm>
            <a:off x="591600" y="4668675"/>
            <a:ext cx="5718900" cy="36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Which one doesn’t belong?</a:t>
            </a:r>
            <a:endParaRPr sz="1900" b="1">
              <a:solidFill>
                <a:srgbClr val="0000FF"/>
              </a:solidFill>
            </a:endParaRPr>
          </a:p>
        </p:txBody>
      </p:sp>
      <p:pic>
        <p:nvPicPr>
          <p:cNvPr id="171" name="Google Shape;17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150" y="109525"/>
            <a:ext cx="7942449" cy="4499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5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1.OA.C5</a:t>
            </a:r>
            <a:endParaRPr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6"/>
          <p:cNvSpPr txBox="1">
            <a:spLocks noGrp="1"/>
          </p:cNvSpPr>
          <p:nvPr>
            <p:ph type="body" idx="1"/>
          </p:nvPr>
        </p:nvSpPr>
        <p:spPr>
          <a:xfrm>
            <a:off x="7289575" y="364425"/>
            <a:ext cx="1728600" cy="463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51C75"/>
                </a:solidFill>
              </a:rPr>
              <a:t>How many are there? </a:t>
            </a:r>
            <a:endParaRPr sz="19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51C75"/>
                </a:solidFill>
              </a:rPr>
              <a:t>How can we count them?</a:t>
            </a:r>
            <a:endParaRPr sz="19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51C75"/>
                </a:solidFill>
              </a:rPr>
              <a:t>What do we see the MOST of?</a:t>
            </a:r>
            <a:endParaRPr sz="19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51C75"/>
                </a:solidFill>
              </a:rPr>
              <a:t>What do we see the LEAST of?</a:t>
            </a:r>
            <a:endParaRPr sz="1900" b="1">
              <a:solidFill>
                <a:srgbClr val="351C75"/>
              </a:solidFill>
            </a:endParaRPr>
          </a:p>
        </p:txBody>
      </p:sp>
      <p:pic>
        <p:nvPicPr>
          <p:cNvPr id="178" name="Google Shape;17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800" y="1217713"/>
            <a:ext cx="6972958" cy="39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36"/>
          <p:cNvSpPr txBox="1"/>
          <p:nvPr/>
        </p:nvSpPr>
        <p:spPr>
          <a:xfrm>
            <a:off x="178950" y="284300"/>
            <a:ext cx="63612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51C75"/>
                </a:solidFill>
              </a:rPr>
              <a:t>What can we say about these pencils?</a:t>
            </a:r>
            <a:endParaRPr sz="2300" b="1">
              <a:solidFill>
                <a:srgbClr val="351C75"/>
              </a:solidFill>
            </a:endParaRPr>
          </a:p>
        </p:txBody>
      </p:sp>
      <p:sp>
        <p:nvSpPr>
          <p:cNvPr id="180" name="Google Shape;180;p36"/>
          <p:cNvSpPr txBox="1"/>
          <p:nvPr/>
        </p:nvSpPr>
        <p:spPr>
          <a:xfrm>
            <a:off x="8341550" y="4789500"/>
            <a:ext cx="802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1.NBT.A1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7"/>
          <p:cNvSpPr txBox="1">
            <a:spLocks noGrp="1"/>
          </p:cNvSpPr>
          <p:nvPr>
            <p:ph type="body" idx="1"/>
          </p:nvPr>
        </p:nvSpPr>
        <p:spPr>
          <a:xfrm>
            <a:off x="6810525" y="335100"/>
            <a:ext cx="2249100" cy="447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A school bus has 6 wheels. </a:t>
            </a: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How many wheels would 2 school busses have?</a:t>
            </a: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How about 3?</a:t>
            </a: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What about 10 busses?</a:t>
            </a:r>
            <a:endParaRPr sz="2300" b="1">
              <a:solidFill>
                <a:srgbClr val="BF9000"/>
              </a:solidFill>
            </a:endParaRPr>
          </a:p>
        </p:txBody>
      </p:sp>
      <p:pic>
        <p:nvPicPr>
          <p:cNvPr id="186" name="Google Shape;18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16375"/>
            <a:ext cx="6489176" cy="4473211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7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8"/>
          <p:cNvSpPr txBox="1">
            <a:spLocks noGrp="1"/>
          </p:cNvSpPr>
          <p:nvPr>
            <p:ph type="body" idx="1"/>
          </p:nvPr>
        </p:nvSpPr>
        <p:spPr>
          <a:xfrm>
            <a:off x="320225" y="3830350"/>
            <a:ext cx="50109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How can we COMPARE these animals?</a:t>
            </a:r>
            <a:endParaRPr sz="1900" b="1">
              <a:solidFill>
                <a:srgbClr val="CC0000"/>
              </a:solidFill>
            </a:endParaRPr>
          </a:p>
        </p:txBody>
      </p:sp>
      <p:pic>
        <p:nvPicPr>
          <p:cNvPr id="193" name="Google Shape;19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125" y="465050"/>
            <a:ext cx="2632250" cy="268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0922" y="51075"/>
            <a:ext cx="284957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0637" y="2117075"/>
            <a:ext cx="1319936" cy="1319936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8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1.MD.A1</a:t>
            </a:r>
            <a:endParaRPr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9"/>
          <p:cNvSpPr txBox="1">
            <a:spLocks noGrp="1"/>
          </p:cNvSpPr>
          <p:nvPr>
            <p:ph type="body" idx="1"/>
          </p:nvPr>
        </p:nvSpPr>
        <p:spPr>
          <a:xfrm>
            <a:off x="607350" y="144275"/>
            <a:ext cx="3584700" cy="462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1C4587"/>
                </a:solidFill>
              </a:rPr>
              <a:t>How many pencils are in each pack?</a:t>
            </a:r>
            <a:endParaRPr sz="37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1C4587"/>
                </a:solidFill>
              </a:rPr>
              <a:t>How many pencils are here altogether?</a:t>
            </a:r>
            <a:endParaRPr sz="3700" b="1">
              <a:solidFill>
                <a:srgbClr val="1C4587"/>
              </a:solidFill>
            </a:endParaRPr>
          </a:p>
        </p:txBody>
      </p:sp>
      <p:pic>
        <p:nvPicPr>
          <p:cNvPr id="202" name="Google Shape;20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1650" y="73900"/>
            <a:ext cx="3906774" cy="4983777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9"/>
          <p:cNvSpPr txBox="1"/>
          <p:nvPr/>
        </p:nvSpPr>
        <p:spPr>
          <a:xfrm>
            <a:off x="0" y="4789500"/>
            <a:ext cx="823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1.NBT.C5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0"/>
          <p:cNvSpPr txBox="1">
            <a:spLocks noGrp="1"/>
          </p:cNvSpPr>
          <p:nvPr>
            <p:ph type="body" idx="1"/>
          </p:nvPr>
        </p:nvSpPr>
        <p:spPr>
          <a:xfrm>
            <a:off x="7623550" y="461075"/>
            <a:ext cx="1436100" cy="33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Which one doesn’t belong?</a:t>
            </a:r>
            <a:endParaRPr sz="2300" b="1">
              <a:solidFill>
                <a:srgbClr val="CC0000"/>
              </a:solidFill>
            </a:endParaRPr>
          </a:p>
        </p:txBody>
      </p:sp>
      <p:pic>
        <p:nvPicPr>
          <p:cNvPr id="209" name="Google Shape;20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90113"/>
            <a:ext cx="7392950" cy="456327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40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1.OA.C5</a:t>
            </a:r>
            <a:endParaRPr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1"/>
          <p:cNvSpPr txBox="1">
            <a:spLocks noGrp="1"/>
          </p:cNvSpPr>
          <p:nvPr>
            <p:ph type="body" idx="1"/>
          </p:nvPr>
        </p:nvSpPr>
        <p:spPr>
          <a:xfrm>
            <a:off x="1336050" y="317925"/>
            <a:ext cx="6471900" cy="104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0B5394"/>
                </a:solidFill>
              </a:rPr>
              <a:t>What shape do you see the MOST of  in the playground at Franklin Park?</a:t>
            </a:r>
            <a:endParaRPr sz="2300" b="1">
              <a:solidFill>
                <a:srgbClr val="0B5394"/>
              </a:solidFill>
            </a:endParaRPr>
          </a:p>
        </p:txBody>
      </p:sp>
      <p:pic>
        <p:nvPicPr>
          <p:cNvPr id="216" name="Google Shape;21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88" y="1596425"/>
            <a:ext cx="8974424" cy="287967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41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1.G.A1</a:t>
            </a:r>
            <a:endParaRPr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2"/>
          <p:cNvSpPr txBox="1">
            <a:spLocks noGrp="1"/>
          </p:cNvSpPr>
          <p:nvPr>
            <p:ph type="title"/>
          </p:nvPr>
        </p:nvSpPr>
        <p:spPr>
          <a:xfrm>
            <a:off x="4149700" y="1078550"/>
            <a:ext cx="4661400" cy="18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38761D"/>
                </a:solidFill>
              </a:rPr>
              <a:t>What can we say about this display of silly putty?</a:t>
            </a:r>
            <a:endParaRPr sz="3700" b="1">
              <a:solidFill>
                <a:srgbClr val="38761D"/>
              </a:solidFill>
            </a:endParaRPr>
          </a:p>
        </p:txBody>
      </p:sp>
      <p:pic>
        <p:nvPicPr>
          <p:cNvPr id="223" name="Google Shape;22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42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1.MD.C4</a:t>
            </a:r>
            <a:endParaRPr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3"/>
          <p:cNvSpPr txBox="1">
            <a:spLocks noGrp="1"/>
          </p:cNvSpPr>
          <p:nvPr>
            <p:ph type="body" idx="1"/>
          </p:nvPr>
        </p:nvSpPr>
        <p:spPr>
          <a:xfrm>
            <a:off x="6616850" y="115900"/>
            <a:ext cx="2401500" cy="470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This is a lily garden in Mattapoisett.</a:t>
            </a: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How many lillies do we see?</a:t>
            </a: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How many more might there be that we don’t see?</a:t>
            </a:r>
            <a:endParaRPr sz="2300" b="1">
              <a:solidFill>
                <a:srgbClr val="990000"/>
              </a:solidFill>
            </a:endParaRPr>
          </a:p>
        </p:txBody>
      </p:sp>
      <p:pic>
        <p:nvPicPr>
          <p:cNvPr id="230" name="Google Shape;23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871051" y="-728050"/>
            <a:ext cx="4854724" cy="647297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43"/>
          <p:cNvSpPr txBox="1"/>
          <p:nvPr/>
        </p:nvSpPr>
        <p:spPr>
          <a:xfrm>
            <a:off x="8299325" y="4789500"/>
            <a:ext cx="844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1.NBT.A1</a:t>
            </a:r>
            <a:endParaRPr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What’s the SAME?   What is DIFFERENT?</a:t>
            </a:r>
            <a:endParaRPr sz="2900" b="1">
              <a:solidFill>
                <a:srgbClr val="38761D"/>
              </a:solidFill>
            </a:endParaRPr>
          </a:p>
        </p:txBody>
      </p:sp>
      <p:pic>
        <p:nvPicPr>
          <p:cNvPr id="237" name="Google Shape;23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1525" y="1713938"/>
            <a:ext cx="2545750" cy="229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300" y="1292824"/>
            <a:ext cx="531475" cy="329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98775" y="3651450"/>
            <a:ext cx="531475" cy="895922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44"/>
          <p:cNvSpPr txBox="1"/>
          <p:nvPr/>
        </p:nvSpPr>
        <p:spPr>
          <a:xfrm>
            <a:off x="8267650" y="4789500"/>
            <a:ext cx="8763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1.NBT.B2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451</Words>
  <Application>Microsoft Macintosh PowerPoint</Application>
  <PresentationFormat>On-screen Show (16:9)</PresentationFormat>
  <Paragraphs>88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Lato</vt:lpstr>
      <vt:lpstr>Simple Light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can we say about this display of silly putty?</vt:lpstr>
      <vt:lpstr>PowerPoint Presentation</vt:lpstr>
      <vt:lpstr>What’s the SAME?   What is DIFFERENT?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2021-08-22T00:34:25Z</dcterms:modified>
</cp:coreProperties>
</file>